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5"/>
  </p:notesMasterIdLst>
  <p:sldIdLst>
    <p:sldId id="279" r:id="rId3"/>
    <p:sldId id="280" r:id="rId4"/>
    <p:sldId id="281" r:id="rId5"/>
    <p:sldId id="282" r:id="rId6"/>
    <p:sldId id="283" r:id="rId7"/>
    <p:sldId id="288" r:id="rId8"/>
    <p:sldId id="284" r:id="rId9"/>
    <p:sldId id="285" r:id="rId10"/>
    <p:sldId id="286" r:id="rId11"/>
    <p:sldId id="287" r:id="rId12"/>
    <p:sldId id="289" r:id="rId13"/>
    <p:sldId id="290" r:id="rId14"/>
    <p:sldId id="291" r:id="rId15"/>
    <p:sldId id="292" r:id="rId16"/>
    <p:sldId id="293" r:id="rId17"/>
    <p:sldId id="294" r:id="rId18"/>
    <p:sldId id="295" r:id="rId19"/>
    <p:sldId id="296" r:id="rId20"/>
    <p:sldId id="297" r:id="rId21"/>
    <p:sldId id="298" r:id="rId22"/>
    <p:sldId id="299" r:id="rId23"/>
    <p:sldId id="300" r:id="rId24"/>
    <p:sldId id="301" r:id="rId25"/>
    <p:sldId id="302" r:id="rId26"/>
    <p:sldId id="303" r:id="rId27"/>
    <p:sldId id="304" r:id="rId28"/>
    <p:sldId id="305" r:id="rId29"/>
    <p:sldId id="306" r:id="rId30"/>
    <p:sldId id="307" r:id="rId31"/>
    <p:sldId id="308" r:id="rId32"/>
    <p:sldId id="309" r:id="rId33"/>
    <p:sldId id="310" r:id="rId34"/>
    <p:sldId id="311" r:id="rId35"/>
    <p:sldId id="312" r:id="rId36"/>
    <p:sldId id="313" r:id="rId37"/>
    <p:sldId id="314" r:id="rId38"/>
    <p:sldId id="315" r:id="rId39"/>
    <p:sldId id="316" r:id="rId40"/>
    <p:sldId id="333" r:id="rId41"/>
    <p:sldId id="334" r:id="rId42"/>
    <p:sldId id="317" r:id="rId43"/>
    <p:sldId id="318" r:id="rId44"/>
    <p:sldId id="319" r:id="rId45"/>
    <p:sldId id="320" r:id="rId46"/>
    <p:sldId id="321" r:id="rId47"/>
    <p:sldId id="322" r:id="rId48"/>
    <p:sldId id="323" r:id="rId49"/>
    <p:sldId id="324" r:id="rId50"/>
    <p:sldId id="325" r:id="rId51"/>
    <p:sldId id="326" r:id="rId52"/>
    <p:sldId id="327" r:id="rId53"/>
    <p:sldId id="328" r:id="rId5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1" autoAdjust="0"/>
    <p:restoredTop sz="94660"/>
  </p:normalViewPr>
  <p:slideViewPr>
    <p:cSldViewPr snapToGrid="0">
      <p:cViewPr varScale="1">
        <p:scale>
          <a:sx n="53" d="100"/>
          <a:sy n="53" d="100"/>
        </p:scale>
        <p:origin x="180"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8" Type="http://schemas.openxmlformats.org/officeDocument/2006/relationships/tableStyles" Target="tableStyles.xml"/><Relationship Id="rId57" Type="http://schemas.openxmlformats.org/officeDocument/2006/relationships/viewProps" Target="viewProps.xml"/><Relationship Id="rId56" Type="http://schemas.openxmlformats.org/officeDocument/2006/relationships/presProps" Target="presProps.xml"/><Relationship Id="rId55" Type="http://schemas.openxmlformats.org/officeDocument/2006/relationships/notesMaster" Target="notesMasters/notesMaster1.xml"/><Relationship Id="rId54" Type="http://schemas.openxmlformats.org/officeDocument/2006/relationships/slide" Target="slides/slide52.xml"/><Relationship Id="rId53" Type="http://schemas.openxmlformats.org/officeDocument/2006/relationships/slide" Target="slides/slide51.xml"/><Relationship Id="rId52" Type="http://schemas.openxmlformats.org/officeDocument/2006/relationships/slide" Target="slides/slide50.xml"/><Relationship Id="rId51" Type="http://schemas.openxmlformats.org/officeDocument/2006/relationships/slide" Target="slides/slide49.xml"/><Relationship Id="rId50" Type="http://schemas.openxmlformats.org/officeDocument/2006/relationships/slide" Target="slides/slide48.xml"/><Relationship Id="rId5" Type="http://schemas.openxmlformats.org/officeDocument/2006/relationships/slide" Target="slides/slide3.xml"/><Relationship Id="rId49" Type="http://schemas.openxmlformats.org/officeDocument/2006/relationships/slide" Target="slides/slide47.xml"/><Relationship Id="rId48" Type="http://schemas.openxmlformats.org/officeDocument/2006/relationships/slide" Target="slides/slide46.xml"/><Relationship Id="rId47" Type="http://schemas.openxmlformats.org/officeDocument/2006/relationships/slide" Target="slides/slide45.xml"/><Relationship Id="rId46" Type="http://schemas.openxmlformats.org/officeDocument/2006/relationships/slide" Target="slides/slide44.xml"/><Relationship Id="rId45" Type="http://schemas.openxmlformats.org/officeDocument/2006/relationships/slide" Target="slides/slide43.xml"/><Relationship Id="rId44" Type="http://schemas.openxmlformats.org/officeDocument/2006/relationships/slide" Target="slides/slide42.xml"/><Relationship Id="rId43" Type="http://schemas.openxmlformats.org/officeDocument/2006/relationships/slide" Target="slides/slide41.xml"/><Relationship Id="rId42" Type="http://schemas.openxmlformats.org/officeDocument/2006/relationships/slide" Target="slides/slide40.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FD42F7-718C-4B98-AAEC-167E6DDD60A7}"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B2AA4F-B828-4D7C-AFD3-893933DAFCB4}"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63A1C593-65D0-4073-BCC9-577B9352EA97}"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3A1C593-65D0-4073-BCC9-577B9352EA97}"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A1C593-65D0-4073-BCC9-577B9352EA97}"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A1C593-65D0-4073-BCC9-577B9352EA97}" type="datetimeFigureOut">
              <a:rPr lang="en-US" smtClean="0"/>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618960-8005-486C-9A75-10CB2AAC16F9}"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2.png"/></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png"/></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png"/></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png"/></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png"/></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png"/></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png"/></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png"/></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2.png"/></Relationships>
</file>

<file path=ppt/slides/_rels/slide5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3.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057400" y="1828800"/>
            <a:ext cx="7851648" cy="1828800"/>
          </a:xfrm>
        </p:spPr>
        <p:txBody>
          <a:bodyPr>
            <a:normAutofit fontScale="90000"/>
          </a:bodyPr>
          <a:lstStyle/>
          <a:p>
            <a:r>
              <a:rPr lang="en-US" dirty="0" smtClean="0"/>
              <a:t>Ideation</a:t>
            </a:r>
            <a:br>
              <a:rPr lang="en-US" dirty="0" smtClean="0"/>
            </a:br>
            <a:r>
              <a:rPr lang="en-US" dirty="0" smtClean="0"/>
              <a:t>&amp;</a:t>
            </a:r>
            <a:br>
              <a:rPr lang="en-US" dirty="0" smtClean="0"/>
            </a:br>
            <a:r>
              <a:rPr lang="en-US" dirty="0" smtClean="0"/>
              <a:t>Design Thinking</a:t>
            </a:r>
            <a:endParaRPr lang="en-US" dirty="0"/>
          </a:p>
        </p:txBody>
      </p:sp>
      <p:sp>
        <p:nvSpPr>
          <p:cNvPr id="4" name="Subtitle 3"/>
          <p:cNvSpPr/>
          <p:nvPr>
            <p:ph type="subTitle" idx="1"/>
          </p:nvPr>
        </p:nvSpPr>
        <p:spPr/>
        <p:txBody>
          <a:bodyPr/>
          <a:p>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pic>
        <p:nvPicPr>
          <p:cNvPr id="1026" name="Picture 2"/>
          <p:cNvPicPr>
            <a:picLocks noChangeAspect="1" noChangeArrowheads="1"/>
          </p:cNvPicPr>
          <p:nvPr/>
        </p:nvPicPr>
        <p:blipFill>
          <a:blip r:embed="rId1"/>
          <a:srcRect/>
          <a:stretch>
            <a:fillRect/>
          </a:stretch>
        </p:blipFill>
        <p:spPr bwMode="auto">
          <a:xfrm>
            <a:off x="2362200" y="2209800"/>
            <a:ext cx="7496175" cy="4219575"/>
          </a:xfrm>
          <a:prstGeom prst="rect">
            <a:avLst/>
          </a:prstGeom>
          <a:noFill/>
          <a:ln w="9525">
            <a:noFill/>
            <a:miter lim="800000"/>
            <a:headEnd/>
            <a:tailEnd/>
          </a:ln>
          <a:effec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Design Thinking Tools</a:t>
            </a:r>
            <a:endParaRPr lang="en-US" dirty="0"/>
          </a:p>
        </p:txBody>
      </p:sp>
      <p:sp>
        <p:nvSpPr>
          <p:cNvPr id="3" name="Content Placeholder 2"/>
          <p:cNvSpPr>
            <a:spLocks noGrp="1"/>
          </p:cNvSpPr>
          <p:nvPr>
            <p:ph idx="1"/>
          </p:nvPr>
        </p:nvSpPr>
        <p:spPr/>
        <p:txBody>
          <a:bodyPr>
            <a:normAutofit lnSpcReduction="10000"/>
          </a:bodyPr>
          <a:lstStyle/>
          <a:p>
            <a:r>
              <a:rPr lang="en-US" dirty="0" smtClean="0"/>
              <a:t>Beginner’s Mindset – Everyone has their own understanding, experiences and mindset. This forces us to think in certain ways. Assuming a beginner’s mindset enables us to set the biases aside and see the situation with fresh eyes.</a:t>
            </a:r>
            <a:endParaRPr lang="en-US" dirty="0" smtClean="0"/>
          </a:p>
          <a:p>
            <a:r>
              <a:rPr lang="en-US" dirty="0" smtClean="0"/>
              <a:t>What / How/ Why – It is a tool to delve deeper into the problem. Observe what the subjects are doing, how  they are doing the tasks and the motivations and emotions behind the actions.</a:t>
            </a:r>
            <a:endParaRPr lang="en-US" dirty="0" smtClean="0"/>
          </a:p>
          <a:p>
            <a:r>
              <a:rPr lang="en-US" dirty="0" smtClean="0"/>
              <a:t>Extreme users – They give valuable insights into the work-</a:t>
            </a:r>
            <a:r>
              <a:rPr lang="en-US" dirty="0" err="1" smtClean="0"/>
              <a:t>arounds</a:t>
            </a:r>
            <a:r>
              <a:rPr lang="en-US" dirty="0" smtClean="0"/>
              <a:t> they may have implemented.</a:t>
            </a:r>
            <a:endParaRPr 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Design Thinking Tools</a:t>
            </a:r>
            <a:endParaRPr lang="en-US" dirty="0"/>
          </a:p>
        </p:txBody>
      </p:sp>
      <p:sp>
        <p:nvSpPr>
          <p:cNvPr id="3" name="Content Placeholder 2"/>
          <p:cNvSpPr>
            <a:spLocks noGrp="1"/>
          </p:cNvSpPr>
          <p:nvPr>
            <p:ph idx="1"/>
          </p:nvPr>
        </p:nvSpPr>
        <p:spPr/>
        <p:txBody>
          <a:bodyPr>
            <a:normAutofit fontScale="85000"/>
          </a:bodyPr>
          <a:lstStyle/>
          <a:p>
            <a:r>
              <a:rPr lang="en-US" b="1" dirty="0" smtClean="0"/>
              <a:t>Journey mapping (or experience mapping)</a:t>
            </a:r>
            <a:r>
              <a:rPr lang="en-US" dirty="0" smtClean="0"/>
              <a:t> is an ethnographic research method that focuses on tracing the customer’s “journey” as he or she interacts with an organization while in the process of receiving a service, with special attention to emotional highs and lows. Experience mapping is used with the objective of identifying needs that customers are often unable to articulate.</a:t>
            </a:r>
            <a:endParaRPr lang="en-US" dirty="0" smtClean="0"/>
          </a:p>
          <a:p>
            <a:r>
              <a:rPr lang="en-US" b="1" dirty="0" smtClean="0"/>
              <a:t>Assumption testing</a:t>
            </a:r>
            <a:r>
              <a:rPr lang="en-US" dirty="0" smtClean="0"/>
              <a:t> focuses on identifying assumptions underlying the attractiveness of a new business idea and using available data to assess the likelihood that these assumptions will turn out to be true. These assumptions are then tested through thought experiments, followed by field experiments, which subject new concepts to four tests: value creation, execution, scalability, and defensibility.</a:t>
            </a:r>
            <a:endParaRPr lang="en-US"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Design Thinking Tools</a:t>
            </a:r>
            <a:endParaRPr lang="en-US" dirty="0"/>
          </a:p>
        </p:txBody>
      </p:sp>
      <p:sp>
        <p:nvSpPr>
          <p:cNvPr id="3" name="Content Placeholder 2"/>
          <p:cNvSpPr>
            <a:spLocks noGrp="1"/>
          </p:cNvSpPr>
          <p:nvPr>
            <p:ph idx="1"/>
          </p:nvPr>
        </p:nvSpPr>
        <p:spPr/>
        <p:txBody>
          <a:bodyPr>
            <a:normAutofit/>
          </a:bodyPr>
          <a:lstStyle/>
          <a:p>
            <a:r>
              <a:rPr lang="en-US" b="1" dirty="0" smtClean="0"/>
              <a:t>Mind mapping</a:t>
            </a:r>
            <a:r>
              <a:rPr lang="en-US" dirty="0" smtClean="0"/>
              <a:t> is used to represent how ideas or other items are linked to a central idea and to each other. Mind maps are used to generate, visualize, structure, and classify ideas to look for patterns and insights that provide key design criteria.</a:t>
            </a:r>
            <a:endParaRPr lang="en-US" dirty="0" smtClean="0"/>
          </a:p>
          <a:p>
            <a:r>
              <a:rPr lang="en-US" b="1" dirty="0" smtClean="0"/>
              <a:t> Prototyping </a:t>
            </a:r>
            <a:r>
              <a:rPr lang="en-US" dirty="0" smtClean="0"/>
              <a:t>techniques allow us to make abstract new ideas tangible to potential partners and customers. These include storyboarding, user scenarios, experience journeys, and business concept illustrations — all of which encourage deep involvement by important stakeholders to provide feedback.</a:t>
            </a:r>
            <a:endParaRPr lang="en-US"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Mind-Map</a:t>
            </a:r>
            <a:endParaRPr lang="en-US" dirty="0"/>
          </a:p>
        </p:txBody>
      </p:sp>
      <p:pic>
        <p:nvPicPr>
          <p:cNvPr id="3074" name="Picture 2"/>
          <p:cNvPicPr>
            <a:picLocks noChangeAspect="1" noChangeArrowheads="1"/>
          </p:cNvPicPr>
          <p:nvPr/>
        </p:nvPicPr>
        <p:blipFill>
          <a:blip r:embed="rId1"/>
          <a:srcRect/>
          <a:stretch>
            <a:fillRect/>
          </a:stretch>
        </p:blipFill>
        <p:spPr bwMode="auto">
          <a:xfrm>
            <a:off x="3276600" y="2209800"/>
            <a:ext cx="6096000" cy="4307840"/>
          </a:xfrm>
          <a:prstGeom prst="rect">
            <a:avLst/>
          </a:prstGeom>
          <a:noFill/>
          <a:ln w="9525">
            <a:noFill/>
            <a:miter lim="800000"/>
            <a:headEnd/>
            <a:tailEnd/>
          </a:ln>
          <a:effec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Design Thinking Tools</a:t>
            </a:r>
            <a:endParaRPr lang="en-US" dirty="0"/>
          </a:p>
        </p:txBody>
      </p:sp>
      <p:sp>
        <p:nvSpPr>
          <p:cNvPr id="3" name="Content Placeholder 2"/>
          <p:cNvSpPr>
            <a:spLocks noGrp="1"/>
          </p:cNvSpPr>
          <p:nvPr>
            <p:ph idx="1"/>
          </p:nvPr>
        </p:nvSpPr>
        <p:spPr>
          <a:xfrm>
            <a:off x="1752600" y="1935480"/>
            <a:ext cx="8915400" cy="4922520"/>
          </a:xfrm>
        </p:spPr>
        <p:txBody>
          <a:bodyPr>
            <a:normAutofit fontScale="77500" lnSpcReduction="20000"/>
          </a:bodyPr>
          <a:lstStyle/>
          <a:p>
            <a:pPr>
              <a:buNone/>
            </a:pPr>
            <a:r>
              <a:rPr lang="en-US" dirty="0" smtClean="0"/>
              <a:t>Empathy Map - An empathy map is a widely-used visualization tool within the field of UX and HCI practice. In relation to empathetic design, the primary purpose of an empathy map is to bridge the understanding of the end user. </a:t>
            </a:r>
            <a:endParaRPr lang="en-US" dirty="0" smtClean="0"/>
          </a:p>
          <a:p>
            <a:endParaRPr lang="en-US" dirty="0" smtClean="0"/>
          </a:p>
          <a:p>
            <a:r>
              <a:rPr lang="en-US" dirty="0" smtClean="0"/>
              <a:t>Both the process of making an empathy map and the finished artifact have important benefits for the organization:</a:t>
            </a:r>
            <a:endParaRPr lang="en-US" dirty="0" smtClean="0"/>
          </a:p>
          <a:p>
            <a:pPr lvl="1"/>
            <a:r>
              <a:rPr lang="en-US" b="1" dirty="0" smtClean="0"/>
              <a:t>Capture who a user or persona is. </a:t>
            </a:r>
            <a:r>
              <a:rPr lang="en-US" dirty="0" smtClean="0"/>
              <a:t>The empathy-mapping process helps distill and categorize your knowledge of the user into one place. It can be used to:</a:t>
            </a:r>
            <a:endParaRPr lang="en-US" dirty="0" smtClean="0"/>
          </a:p>
          <a:p>
            <a:pPr lvl="2"/>
            <a:r>
              <a:rPr lang="en-US" dirty="0" smtClean="0"/>
              <a:t>Categorize and make sense of qualitative research (research notes, survey answers, user-interview transcripts)</a:t>
            </a:r>
            <a:endParaRPr lang="en-US" dirty="0" smtClean="0"/>
          </a:p>
          <a:p>
            <a:pPr lvl="2"/>
            <a:r>
              <a:rPr lang="en-US" dirty="0" smtClean="0"/>
              <a:t>Discover gaps in your current knowledge and identify the types of research needed to address it. A sparse empathy map indicates that more research needs to be done.</a:t>
            </a:r>
            <a:endParaRPr lang="en-US" dirty="0" smtClean="0"/>
          </a:p>
          <a:p>
            <a:pPr lvl="2"/>
            <a:r>
              <a:rPr lang="en-US" dirty="0" smtClean="0"/>
              <a:t>Create personas by aligning and grouping empathy maps covering individual users</a:t>
            </a:r>
            <a:endParaRPr lang="en-US" dirty="0" smtClean="0"/>
          </a:p>
          <a:p>
            <a:pPr lvl="1"/>
            <a:r>
              <a:rPr lang="en-US" b="1" dirty="0" smtClean="0"/>
              <a:t>Communicate a user or persona to others: </a:t>
            </a:r>
            <a:r>
              <a:rPr lang="en-US" dirty="0" smtClean="0"/>
              <a:t>An empathy map is a quick, digestible way to illustrate user attitudes and behaviors. Once created, it should act as a source of truth throughout a project and protect it from bias or unfounded assumptions.</a:t>
            </a:r>
            <a:endParaRPr lang="en-US" dirty="0" smtClean="0"/>
          </a:p>
          <a:p>
            <a:endParaRPr lang="en-US"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Design Thinking Tools</a:t>
            </a:r>
            <a:endParaRPr lang="en-US" dirty="0"/>
          </a:p>
        </p:txBody>
      </p:sp>
      <p:pic>
        <p:nvPicPr>
          <p:cNvPr id="2050" name="Picture 2"/>
          <p:cNvPicPr>
            <a:picLocks noChangeAspect="1" noChangeArrowheads="1"/>
          </p:cNvPicPr>
          <p:nvPr/>
        </p:nvPicPr>
        <p:blipFill>
          <a:blip r:embed="rId1"/>
          <a:srcRect/>
          <a:stretch>
            <a:fillRect/>
          </a:stretch>
        </p:blipFill>
        <p:spPr bwMode="auto">
          <a:xfrm>
            <a:off x="3415352" y="1905000"/>
            <a:ext cx="5119048" cy="4800600"/>
          </a:xfrm>
          <a:prstGeom prst="rect">
            <a:avLst/>
          </a:prstGeom>
          <a:noFill/>
          <a:ln w="9525">
            <a:noFill/>
            <a:miter lim="800000"/>
            <a:headEnd/>
            <a:tailEnd/>
          </a:ln>
          <a:effec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Six Thinking Hats</a:t>
            </a:r>
            <a:endParaRPr lang="en-US" dirty="0"/>
          </a:p>
        </p:txBody>
      </p:sp>
      <p:pic>
        <p:nvPicPr>
          <p:cNvPr id="3074" name="Picture 2"/>
          <p:cNvPicPr>
            <a:picLocks noChangeAspect="1" noChangeArrowheads="1"/>
          </p:cNvPicPr>
          <p:nvPr/>
        </p:nvPicPr>
        <p:blipFill>
          <a:blip r:embed="rId1"/>
          <a:srcRect/>
          <a:stretch>
            <a:fillRect/>
          </a:stretch>
        </p:blipFill>
        <p:spPr bwMode="auto">
          <a:xfrm>
            <a:off x="1600200" y="2667000"/>
            <a:ext cx="8962029" cy="3048000"/>
          </a:xfrm>
          <a:prstGeom prst="rect">
            <a:avLst/>
          </a:prstGeom>
          <a:noFill/>
          <a:ln w="9525">
            <a:noFill/>
            <a:miter lim="800000"/>
            <a:headEnd/>
            <a:tailEnd/>
          </a:ln>
          <a:effec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Po (lateral thinking)</a:t>
            </a:r>
            <a:endParaRPr lang="en-US" dirty="0"/>
          </a:p>
        </p:txBody>
      </p:sp>
      <p:sp>
        <p:nvSpPr>
          <p:cNvPr id="3" name="Content Placeholder 2"/>
          <p:cNvSpPr>
            <a:spLocks noGrp="1"/>
          </p:cNvSpPr>
          <p:nvPr>
            <p:ph idx="1"/>
          </p:nvPr>
        </p:nvSpPr>
        <p:spPr/>
        <p:txBody>
          <a:bodyPr>
            <a:normAutofit lnSpcReduction="10000"/>
          </a:bodyPr>
          <a:lstStyle/>
          <a:p>
            <a:r>
              <a:rPr lang="en-US" dirty="0" smtClean="0"/>
              <a:t>The term </a:t>
            </a:r>
            <a:r>
              <a:rPr lang="en-US" dirty="0" err="1" smtClean="0"/>
              <a:t>po</a:t>
            </a:r>
            <a:r>
              <a:rPr lang="en-US" dirty="0" smtClean="0"/>
              <a:t> was created by Edward de Bono as part of a lateral thinking technique to suggest forward movement, that is, making a statement and seeing where it leads to. </a:t>
            </a:r>
            <a:endParaRPr lang="en-US" dirty="0" smtClean="0"/>
          </a:p>
          <a:p>
            <a:r>
              <a:rPr lang="en-US" dirty="0" smtClean="0"/>
              <a:t>It is an extraction from words such as hypothesis, suppose, possible and poetry, all of which indicate forward movement and contain the syllable "</a:t>
            </a:r>
            <a:r>
              <a:rPr lang="en-US" dirty="0" err="1" smtClean="0"/>
              <a:t>po</a:t>
            </a:r>
            <a:r>
              <a:rPr lang="en-US" dirty="0" smtClean="0"/>
              <a:t>." </a:t>
            </a:r>
            <a:endParaRPr lang="en-US" dirty="0" smtClean="0"/>
          </a:p>
          <a:p>
            <a:r>
              <a:rPr lang="en-US" dirty="0" smtClean="0"/>
              <a:t>Po can be taken to refer to any of the following: </a:t>
            </a:r>
            <a:r>
              <a:rPr lang="en-US" b="1" dirty="0" smtClean="0"/>
              <a:t>p</a:t>
            </a:r>
            <a:r>
              <a:rPr lang="en-US" dirty="0" smtClean="0"/>
              <a:t>rovoking </a:t>
            </a:r>
            <a:r>
              <a:rPr lang="en-US" b="1" dirty="0" smtClean="0"/>
              <a:t>o</a:t>
            </a:r>
            <a:r>
              <a:rPr lang="en-US" dirty="0" smtClean="0"/>
              <a:t>peration, </a:t>
            </a:r>
            <a:r>
              <a:rPr lang="en-US" b="1" dirty="0" smtClean="0"/>
              <a:t>p</a:t>
            </a:r>
            <a:r>
              <a:rPr lang="en-US" dirty="0" smtClean="0"/>
              <a:t>rovocative </a:t>
            </a:r>
            <a:r>
              <a:rPr lang="en-US" b="1" dirty="0" smtClean="0"/>
              <a:t>o</a:t>
            </a:r>
            <a:r>
              <a:rPr lang="en-US" dirty="0" smtClean="0"/>
              <a:t>peration or </a:t>
            </a:r>
            <a:r>
              <a:rPr lang="en-US" b="1" dirty="0" smtClean="0"/>
              <a:t>p</a:t>
            </a:r>
            <a:r>
              <a:rPr lang="en-US" dirty="0" smtClean="0"/>
              <a:t>rovocation </a:t>
            </a:r>
            <a:r>
              <a:rPr lang="en-US" b="1" dirty="0" smtClean="0"/>
              <a:t>o</a:t>
            </a:r>
            <a:r>
              <a:rPr lang="en-US" dirty="0" smtClean="0"/>
              <a:t>peration. </a:t>
            </a:r>
            <a:endParaRPr lang="en-US"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 (lateral thinking)</a:t>
            </a:r>
            <a:endParaRPr lang="en-US" dirty="0"/>
          </a:p>
        </p:txBody>
      </p:sp>
      <p:sp>
        <p:nvSpPr>
          <p:cNvPr id="3" name="Content Placeholder 2"/>
          <p:cNvSpPr>
            <a:spLocks noGrp="1"/>
          </p:cNvSpPr>
          <p:nvPr>
            <p:ph idx="1"/>
          </p:nvPr>
        </p:nvSpPr>
        <p:spPr/>
        <p:txBody>
          <a:bodyPr>
            <a:normAutofit fontScale="85000"/>
          </a:bodyPr>
          <a:lstStyle/>
          <a:p>
            <a:pPr>
              <a:buNone/>
            </a:pPr>
            <a:r>
              <a:rPr lang="en-US" dirty="0" smtClean="0"/>
              <a:t>For example, in response to "sales are dropping off because our product is perceived as old fashioned":</a:t>
            </a:r>
            <a:endParaRPr lang="en-US" dirty="0" smtClean="0"/>
          </a:p>
          <a:p>
            <a:pPr lvl="1"/>
            <a:r>
              <a:rPr lang="en-US" dirty="0" err="1" smtClean="0"/>
              <a:t>po</a:t>
            </a:r>
            <a:r>
              <a:rPr lang="en-US" dirty="0" smtClean="0"/>
              <a:t>: Change the </a:t>
            </a:r>
            <a:r>
              <a:rPr lang="en-US" dirty="0" err="1" smtClean="0"/>
              <a:t>colour</a:t>
            </a:r>
            <a:r>
              <a:rPr lang="en-US" dirty="0" smtClean="0"/>
              <a:t> of the packaging</a:t>
            </a:r>
            <a:endParaRPr lang="en-US" dirty="0" smtClean="0"/>
          </a:p>
          <a:p>
            <a:pPr lvl="1"/>
            <a:r>
              <a:rPr lang="en-US" dirty="0" err="1" smtClean="0"/>
              <a:t>po</a:t>
            </a:r>
            <a:r>
              <a:rPr lang="en-US" dirty="0" smtClean="0"/>
              <a:t>: Flood the market with even older-looking products to make it seem more appealing</a:t>
            </a:r>
            <a:endParaRPr lang="en-US" dirty="0" smtClean="0"/>
          </a:p>
          <a:p>
            <a:pPr lvl="1"/>
            <a:r>
              <a:rPr lang="en-US" dirty="0" err="1" smtClean="0"/>
              <a:t>po</a:t>
            </a:r>
            <a:r>
              <a:rPr lang="en-US" dirty="0" smtClean="0"/>
              <a:t>: Call it retro</a:t>
            </a:r>
            <a:endParaRPr lang="en-US" dirty="0" smtClean="0"/>
          </a:p>
          <a:p>
            <a:pPr lvl="1"/>
            <a:r>
              <a:rPr lang="en-US" dirty="0" err="1" smtClean="0"/>
              <a:t>po</a:t>
            </a:r>
            <a:r>
              <a:rPr lang="en-US" dirty="0" smtClean="0"/>
              <a:t>: Sell it to old people</a:t>
            </a:r>
            <a:endParaRPr lang="en-US" dirty="0" smtClean="0"/>
          </a:p>
          <a:p>
            <a:pPr lvl="1"/>
            <a:r>
              <a:rPr lang="en-US" dirty="0" err="1" smtClean="0"/>
              <a:t>po</a:t>
            </a:r>
            <a:r>
              <a:rPr lang="en-US" dirty="0" smtClean="0"/>
              <a:t>: Sell it to young people as a gift for old people</a:t>
            </a:r>
            <a:endParaRPr lang="en-US" dirty="0" smtClean="0"/>
          </a:p>
          <a:p>
            <a:pPr lvl="1"/>
            <a:r>
              <a:rPr lang="en-US" dirty="0" err="1" smtClean="0"/>
              <a:t>po</a:t>
            </a:r>
            <a:r>
              <a:rPr lang="en-US" dirty="0" smtClean="0"/>
              <a:t>: Open a museum dedicated to it</a:t>
            </a:r>
            <a:endParaRPr lang="en-US" dirty="0" smtClean="0"/>
          </a:p>
          <a:p>
            <a:pPr lvl="1"/>
            <a:r>
              <a:rPr lang="en-US" dirty="0" err="1" smtClean="0"/>
              <a:t>po</a:t>
            </a:r>
            <a:r>
              <a:rPr lang="en-US" dirty="0" smtClean="0"/>
              <a:t>: Market it as a new product</a:t>
            </a:r>
            <a:endParaRPr lang="en-US" dirty="0" smtClean="0"/>
          </a:p>
          <a:p>
            <a:r>
              <a:rPr lang="en-US" dirty="0" smtClean="0"/>
              <a:t>Some of the above ideas may be impractical, not sensible or not business-minded. The value of these ideas is that they move thinking from a place where it is entrenched to a place where it can move.</a:t>
            </a:r>
            <a:endParaRPr lang="en-US" dirty="0" smtClean="0"/>
          </a:p>
          <a:p>
            <a:endParaRPr 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Design Thinking?</a:t>
            </a:r>
            <a:endParaRPr lang="en-US" dirty="0"/>
          </a:p>
        </p:txBody>
      </p:sp>
      <p:sp>
        <p:nvSpPr>
          <p:cNvPr id="3" name="Content Placeholder 2"/>
          <p:cNvSpPr>
            <a:spLocks noGrp="1"/>
          </p:cNvSpPr>
          <p:nvPr>
            <p:ph idx="1"/>
          </p:nvPr>
        </p:nvSpPr>
        <p:spPr>
          <a:xfrm>
            <a:off x="635000" y="1779905"/>
            <a:ext cx="11091545" cy="4693920"/>
          </a:xfrm>
        </p:spPr>
        <p:txBody>
          <a:bodyPr>
            <a:normAutofit fontScale="92500"/>
          </a:bodyPr>
          <a:lstStyle/>
          <a:p>
            <a:r>
              <a:rPr lang="en-US" dirty="0" smtClean="0"/>
              <a:t>Design thinking is a mindset and approach to problem-solving and innovation anchored around human-centered design. While it can be traced back centuries—and perhaps even longer—it gained traction in the modern business world after Tim Brown, CEO and president of design company IDEO, published an article about it in the Harvard Business Review.</a:t>
            </a:r>
            <a:endParaRPr lang="en-US" dirty="0" smtClean="0"/>
          </a:p>
          <a:p>
            <a:r>
              <a:rPr lang="en-US" dirty="0" smtClean="0"/>
              <a:t>Design thinking is different from other innovation and ideation processes in that it’s solution-based and user-centric rather than problem-based. This means it focuses on the solution to a problem instead of the problem itself.</a:t>
            </a:r>
            <a:endParaRPr lang="en-US" dirty="0" smtClean="0"/>
          </a:p>
          <a:p>
            <a:r>
              <a:rPr lang="en-US" dirty="0" smtClean="0"/>
              <a:t>For example, if a team is struggling with transitioning to remote work, the design thinking methodology encourages them to consider how to increase employee engagement rather than focus on the problem (decreasing productivity).</a:t>
            </a:r>
            <a:endParaRPr lang="en-US" dirty="0" smtClean="0"/>
          </a:p>
          <a:p>
            <a:endParaRPr 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Ideation</a:t>
            </a:r>
            <a:endParaRPr lang="en-US" dirty="0"/>
          </a:p>
        </p:txBody>
      </p:sp>
      <p:sp>
        <p:nvSpPr>
          <p:cNvPr id="3" name="Content Placeholder 2"/>
          <p:cNvSpPr>
            <a:spLocks noGrp="1"/>
          </p:cNvSpPr>
          <p:nvPr>
            <p:ph idx="1"/>
          </p:nvPr>
        </p:nvSpPr>
        <p:spPr/>
        <p:txBody>
          <a:bodyPr/>
          <a:lstStyle/>
          <a:p>
            <a:r>
              <a:rPr lang="en-US" dirty="0" smtClean="0"/>
              <a:t>Warren Buffet says “Today’s successful companies live and die according to the quality of their ideas”</a:t>
            </a:r>
            <a:endParaRPr lang="en-US" dirty="0" smtClean="0"/>
          </a:p>
          <a:p>
            <a:r>
              <a:rPr lang="en-US" dirty="0" smtClean="0"/>
              <a:t>In the real world, one needs to generate a bunch of ideas and evaluate them in the underlying hope that some of them would have some business potential.</a:t>
            </a:r>
            <a:endParaRPr lang="en-US" dirty="0" smtClean="0"/>
          </a:p>
          <a:p>
            <a:r>
              <a:rPr lang="en-US" dirty="0" smtClean="0"/>
              <a:t>Creativity is thinking new things and innovation is in doing new things. Entrepreneurship is building a business around a new way of doing things.</a:t>
            </a:r>
            <a:endParaRPr lang="en-US" dirty="0" smtClean="0"/>
          </a:p>
          <a:p>
            <a:r>
              <a:rPr lang="en-US" dirty="0" smtClean="0"/>
              <a:t>One can be creative by thinking differently about existing problems and solutions.</a:t>
            </a:r>
            <a:endParaRPr lang="en-US"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Sources of Business Ideas</a:t>
            </a:r>
            <a:endParaRPr lang="en-US" dirty="0"/>
          </a:p>
        </p:txBody>
      </p:sp>
      <p:sp>
        <p:nvSpPr>
          <p:cNvPr id="3" name="Content Placeholder 2"/>
          <p:cNvSpPr>
            <a:spLocks noGrp="1"/>
          </p:cNvSpPr>
          <p:nvPr>
            <p:ph idx="1"/>
          </p:nvPr>
        </p:nvSpPr>
        <p:spPr/>
        <p:txBody>
          <a:bodyPr/>
          <a:lstStyle/>
          <a:p>
            <a:r>
              <a:rPr lang="en-US" dirty="0" smtClean="0"/>
              <a:t>Past work experience</a:t>
            </a:r>
            <a:endParaRPr lang="en-US" dirty="0" smtClean="0"/>
          </a:p>
          <a:p>
            <a:r>
              <a:rPr lang="en-US" dirty="0" smtClean="0"/>
              <a:t>Hobbies and Interests</a:t>
            </a:r>
            <a:endParaRPr lang="en-US" dirty="0" smtClean="0"/>
          </a:p>
          <a:p>
            <a:r>
              <a:rPr lang="en-US" dirty="0" smtClean="0"/>
              <a:t>Strengths and Abilities</a:t>
            </a:r>
            <a:endParaRPr lang="en-US" dirty="0" smtClean="0"/>
          </a:p>
          <a:p>
            <a:r>
              <a:rPr lang="en-US" dirty="0" smtClean="0"/>
              <a:t>Friends and Family</a:t>
            </a:r>
            <a:endParaRPr lang="en-US" dirty="0" smtClean="0"/>
          </a:p>
          <a:p>
            <a:r>
              <a:rPr lang="en-US" dirty="0" smtClean="0"/>
              <a:t>Travel</a:t>
            </a:r>
            <a:endParaRPr lang="en-US" dirty="0" smtClean="0"/>
          </a:p>
          <a:p>
            <a:r>
              <a:rPr lang="en-US" dirty="0" smtClean="0"/>
              <a:t>Books and Magazines</a:t>
            </a:r>
            <a:endParaRPr lang="en-US" dirty="0" smtClean="0"/>
          </a:p>
          <a:p>
            <a:r>
              <a:rPr lang="en-US" dirty="0" smtClean="0"/>
              <a:t>Research Organizations e.g. CSIR</a:t>
            </a:r>
            <a:endParaRPr lang="en-US" dirty="0" smtClean="0"/>
          </a:p>
          <a:p>
            <a:r>
              <a:rPr lang="en-US" dirty="0" smtClean="0"/>
              <a:t>The web and the current trends</a:t>
            </a:r>
            <a:endParaRPr lang="en-US"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Idea Evaluation</a:t>
            </a:r>
            <a:endParaRPr lang="en-US" dirty="0"/>
          </a:p>
        </p:txBody>
      </p:sp>
      <p:sp>
        <p:nvSpPr>
          <p:cNvPr id="3" name="Content Placeholder 2"/>
          <p:cNvSpPr>
            <a:spLocks noGrp="1"/>
          </p:cNvSpPr>
          <p:nvPr>
            <p:ph idx="1"/>
          </p:nvPr>
        </p:nvSpPr>
        <p:spPr/>
        <p:txBody>
          <a:bodyPr/>
          <a:lstStyle/>
          <a:p>
            <a:r>
              <a:rPr lang="en-US" dirty="0" smtClean="0"/>
              <a:t>The 3 step process helps evaluate ideas and focus on the best idea.</a:t>
            </a:r>
            <a:endParaRPr lang="en-US" dirty="0" smtClean="0"/>
          </a:p>
          <a:p>
            <a:r>
              <a:rPr lang="en-US" dirty="0" smtClean="0"/>
              <a:t>The steps of this process are:</a:t>
            </a:r>
            <a:endParaRPr lang="en-US" dirty="0" smtClean="0"/>
          </a:p>
          <a:p>
            <a:pPr lvl="1"/>
            <a:r>
              <a:rPr lang="en-US" dirty="0" smtClean="0"/>
              <a:t>Decision matrix analysis – helps analyze all the ideas and shortlist a few</a:t>
            </a:r>
            <a:endParaRPr lang="en-US" dirty="0" smtClean="0"/>
          </a:p>
          <a:p>
            <a:pPr lvl="1"/>
            <a:r>
              <a:rPr lang="en-US" dirty="0" smtClean="0"/>
              <a:t>Paired comparison – helps compare pairs of ideas to find the better one</a:t>
            </a:r>
            <a:endParaRPr lang="en-US" dirty="0" smtClean="0"/>
          </a:p>
          <a:p>
            <a:pPr lvl="1"/>
            <a:r>
              <a:rPr lang="en-US" dirty="0" smtClean="0"/>
              <a:t>5Qs exercise – final check to prioritize the ideas and arrive at the best one.</a:t>
            </a:r>
            <a:endParaRPr lang="en-US" dirty="0" smtClean="0"/>
          </a:p>
          <a:p>
            <a:endParaRPr lang="en-US" dirty="0" smtClean="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Decision Matrix Analysis</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The decision matrix helps bring all the ideas into one place and lets you put down the factors that affect them.</a:t>
            </a:r>
            <a:endParaRPr lang="en-US" dirty="0" smtClean="0"/>
          </a:p>
          <a:p>
            <a:r>
              <a:rPr lang="en-US" dirty="0" smtClean="0"/>
              <a:t>The factors for business selection are:</a:t>
            </a:r>
            <a:endParaRPr lang="en-US" dirty="0" smtClean="0"/>
          </a:p>
          <a:p>
            <a:pPr lvl="1"/>
            <a:r>
              <a:rPr lang="en-US" dirty="0" smtClean="0"/>
              <a:t>Investment required</a:t>
            </a:r>
            <a:endParaRPr lang="en-US" dirty="0" smtClean="0"/>
          </a:p>
          <a:p>
            <a:pPr lvl="1"/>
            <a:r>
              <a:rPr lang="en-US" dirty="0" smtClean="0"/>
              <a:t>Ease of operations</a:t>
            </a:r>
            <a:endParaRPr lang="en-US" dirty="0" smtClean="0"/>
          </a:p>
          <a:p>
            <a:pPr lvl="1"/>
            <a:r>
              <a:rPr lang="en-US" dirty="0" smtClean="0"/>
              <a:t>Marketability</a:t>
            </a:r>
            <a:endParaRPr lang="en-US" dirty="0" smtClean="0"/>
          </a:p>
          <a:p>
            <a:pPr lvl="1"/>
            <a:r>
              <a:rPr lang="en-US" dirty="0" smtClean="0"/>
              <a:t>Fit with your strengths and interests</a:t>
            </a:r>
            <a:endParaRPr lang="en-US" dirty="0" smtClean="0"/>
          </a:p>
          <a:p>
            <a:pPr lvl="1"/>
            <a:r>
              <a:rPr lang="en-US" dirty="0" smtClean="0"/>
              <a:t>Product differentiation</a:t>
            </a:r>
            <a:endParaRPr lang="en-US" dirty="0" smtClean="0"/>
          </a:p>
          <a:p>
            <a:r>
              <a:rPr lang="en-US" dirty="0" smtClean="0"/>
              <a:t>Each factor has to be given a relative weight.</a:t>
            </a:r>
            <a:endParaRPr lang="en-US" dirty="0" smtClean="0"/>
          </a:p>
          <a:p>
            <a:r>
              <a:rPr lang="en-US" dirty="0" smtClean="0"/>
              <a:t>Assign a score to each idea-factor combination (scale: 0 to 5) and rank the ideas per the cumulative score.</a:t>
            </a:r>
            <a:endParaRPr lang="en-US"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Sample DMA</a:t>
            </a:r>
            <a:endParaRPr lang="en-US" dirty="0"/>
          </a:p>
        </p:txBody>
      </p:sp>
      <p:pic>
        <p:nvPicPr>
          <p:cNvPr id="1026" name="Picture 2"/>
          <p:cNvPicPr>
            <a:picLocks noChangeAspect="1" noChangeArrowheads="1"/>
          </p:cNvPicPr>
          <p:nvPr/>
        </p:nvPicPr>
        <p:blipFill>
          <a:blip r:embed="rId1"/>
          <a:srcRect/>
          <a:stretch>
            <a:fillRect/>
          </a:stretch>
        </p:blipFill>
        <p:spPr bwMode="auto">
          <a:xfrm>
            <a:off x="3124200" y="2590800"/>
            <a:ext cx="6487262" cy="3657600"/>
          </a:xfrm>
          <a:prstGeom prst="rect">
            <a:avLst/>
          </a:prstGeom>
          <a:noFill/>
          <a:ln w="9525">
            <a:noFill/>
            <a:miter lim="800000"/>
            <a:headEnd/>
            <a:tailEnd/>
          </a:ln>
          <a:effec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Paired comparison analysis</a:t>
            </a:r>
            <a:endParaRPr lang="en-US" dirty="0"/>
          </a:p>
        </p:txBody>
      </p:sp>
      <p:sp>
        <p:nvSpPr>
          <p:cNvPr id="3" name="Content Placeholder 2"/>
          <p:cNvSpPr>
            <a:spLocks noGrp="1"/>
          </p:cNvSpPr>
          <p:nvPr>
            <p:ph idx="1"/>
          </p:nvPr>
        </p:nvSpPr>
        <p:spPr/>
        <p:txBody>
          <a:bodyPr/>
          <a:lstStyle/>
          <a:p>
            <a:r>
              <a:rPr lang="en-US" dirty="0" smtClean="0"/>
              <a:t>This tool helps compare one idea with the other and evaluate which idea is better.</a:t>
            </a:r>
            <a:endParaRPr lang="en-US" dirty="0" smtClean="0"/>
          </a:p>
          <a:p>
            <a:r>
              <a:rPr lang="en-US" dirty="0" smtClean="0"/>
              <a:t>The comparison is based on the individual’s view of the potential of each idea.</a:t>
            </a:r>
            <a:endParaRPr lang="en-US" dirty="0" smtClean="0"/>
          </a:p>
          <a:p>
            <a:r>
              <a:rPr lang="en-US" dirty="0" smtClean="0"/>
              <a:t>The combined scores from the Decision Matrix Analysis and Paired Comparison Analysis will help decide which of the shortlisted ideas has the best potential.</a:t>
            </a:r>
            <a:endParaRPr lang="en-US"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PCA Example</a:t>
            </a:r>
            <a:endParaRPr lang="en-US" dirty="0"/>
          </a:p>
        </p:txBody>
      </p:sp>
      <p:pic>
        <p:nvPicPr>
          <p:cNvPr id="2050" name="Picture 2"/>
          <p:cNvPicPr>
            <a:picLocks noChangeAspect="1" noChangeArrowheads="1"/>
          </p:cNvPicPr>
          <p:nvPr/>
        </p:nvPicPr>
        <p:blipFill>
          <a:blip r:embed="rId1"/>
          <a:srcRect/>
          <a:stretch>
            <a:fillRect/>
          </a:stretch>
        </p:blipFill>
        <p:spPr bwMode="auto">
          <a:xfrm>
            <a:off x="2362200" y="2438400"/>
            <a:ext cx="7593980" cy="3595687"/>
          </a:xfrm>
          <a:prstGeom prst="rect">
            <a:avLst/>
          </a:prstGeom>
          <a:noFill/>
          <a:ln w="9525">
            <a:noFill/>
            <a:miter lim="800000"/>
            <a:headEnd/>
            <a:tailEnd/>
          </a:ln>
          <a:effec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5Qs Exercise</a:t>
            </a:r>
            <a:endParaRPr lang="en-US" dirty="0"/>
          </a:p>
        </p:txBody>
      </p:sp>
      <p:sp>
        <p:nvSpPr>
          <p:cNvPr id="3" name="Content Placeholder 2"/>
          <p:cNvSpPr>
            <a:spLocks noGrp="1"/>
          </p:cNvSpPr>
          <p:nvPr>
            <p:ph idx="1"/>
          </p:nvPr>
        </p:nvSpPr>
        <p:spPr/>
        <p:txBody>
          <a:bodyPr/>
          <a:lstStyle/>
          <a:p>
            <a:pPr>
              <a:buNone/>
            </a:pPr>
            <a:r>
              <a:rPr lang="en-US" dirty="0" smtClean="0"/>
              <a:t>The top few ideas can be put through this framework, which is based on 5 questions. The main questions help us group many more questions which address a wide range of concerns:</a:t>
            </a:r>
            <a:endParaRPr lang="en-US" dirty="0" smtClean="0"/>
          </a:p>
          <a:p>
            <a:pPr lvl="1"/>
            <a:r>
              <a:rPr lang="en-US" dirty="0" smtClean="0"/>
              <a:t>Which is the market segment being targeted?</a:t>
            </a:r>
            <a:endParaRPr lang="en-US" dirty="0" smtClean="0"/>
          </a:p>
          <a:p>
            <a:pPr lvl="1"/>
            <a:r>
              <a:rPr lang="en-US" dirty="0" smtClean="0"/>
              <a:t>What is the business model?</a:t>
            </a:r>
            <a:endParaRPr lang="en-US" dirty="0" smtClean="0"/>
          </a:p>
          <a:p>
            <a:pPr lvl="1"/>
            <a:r>
              <a:rPr lang="en-US" dirty="0" smtClean="0"/>
              <a:t>How big is the market?</a:t>
            </a:r>
            <a:endParaRPr lang="en-US" dirty="0" smtClean="0"/>
          </a:p>
          <a:p>
            <a:pPr lvl="1"/>
            <a:r>
              <a:rPr lang="en-US" dirty="0" smtClean="0"/>
              <a:t>How can you protect the business?</a:t>
            </a:r>
            <a:endParaRPr lang="en-US" dirty="0" smtClean="0"/>
          </a:p>
          <a:p>
            <a:pPr lvl="1"/>
            <a:r>
              <a:rPr lang="en-US" dirty="0" smtClean="0"/>
              <a:t>What are you getting out of it?</a:t>
            </a:r>
            <a:endParaRPr lang="en-US"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Identify the right problem</a:t>
            </a:r>
            <a:endParaRPr lang="en-US" dirty="0"/>
          </a:p>
        </p:txBody>
      </p:sp>
      <p:sp>
        <p:nvSpPr>
          <p:cNvPr id="4" name="Subtitle 3"/>
          <p:cNvSpPr/>
          <p:nvPr>
            <p:ph type="subTitle" idx="1"/>
          </p:nvPr>
        </p:nvSpPr>
        <p:spPr/>
        <p:txBody>
          <a:bodyPr/>
          <a:p>
            <a:endParaRPr 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Finding problems to be solved</a:t>
            </a:r>
            <a:endParaRPr lang="en-US" dirty="0"/>
          </a:p>
        </p:txBody>
      </p:sp>
      <p:sp>
        <p:nvSpPr>
          <p:cNvPr id="3" name="Content Placeholder 2"/>
          <p:cNvSpPr>
            <a:spLocks noGrp="1"/>
          </p:cNvSpPr>
          <p:nvPr>
            <p:ph idx="1"/>
          </p:nvPr>
        </p:nvSpPr>
        <p:spPr/>
        <p:txBody>
          <a:bodyPr/>
          <a:lstStyle/>
          <a:p>
            <a:r>
              <a:rPr lang="en-US" dirty="0" smtClean="0"/>
              <a:t>If you closely look at any long-lasting business, you'll </a:t>
            </a:r>
            <a:r>
              <a:rPr lang="en-US" dirty="0" smtClean="0"/>
              <a:t>realize </a:t>
            </a:r>
            <a:r>
              <a:rPr lang="en-US" dirty="0" smtClean="0"/>
              <a:t>that their core idea germinated from a core customer problem. A significant and market-relevant problem. </a:t>
            </a:r>
            <a:endParaRPr lang="en-US" dirty="0" smtClean="0"/>
          </a:p>
          <a:p>
            <a:r>
              <a:rPr lang="en-US" dirty="0" smtClean="0"/>
              <a:t>No </a:t>
            </a:r>
            <a:r>
              <a:rPr lang="en-US" dirty="0" smtClean="0"/>
              <a:t>surprise that </a:t>
            </a:r>
            <a:r>
              <a:rPr lang="en-US" i="1" dirty="0" smtClean="0"/>
              <a:t>Uri Levine, the founder of </a:t>
            </a:r>
            <a:r>
              <a:rPr lang="en-US" i="1" dirty="0" err="1" smtClean="0"/>
              <a:t>Waze</a:t>
            </a:r>
            <a:r>
              <a:rPr lang="en-US" i="1" dirty="0" smtClean="0"/>
              <a:t>, suggests, "Fall in love with the problem, not the solution." </a:t>
            </a:r>
            <a:endParaRPr lang="en-US" i="1" dirty="0" smtClean="0"/>
          </a:p>
          <a:p>
            <a:r>
              <a:rPr lang="en-US" dirty="0" smtClean="0"/>
              <a:t>Problem-solving involves finding innovative and creative solutions to address societal, technological, or business-related problems. </a:t>
            </a:r>
            <a:endParaRPr 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4-phase version</a:t>
            </a:r>
            <a:endParaRPr lang="en-US" dirty="0"/>
          </a:p>
        </p:txBody>
      </p:sp>
      <p:sp>
        <p:nvSpPr>
          <p:cNvPr id="3" name="Content Placeholder 2"/>
          <p:cNvSpPr>
            <a:spLocks noGrp="1"/>
          </p:cNvSpPr>
          <p:nvPr>
            <p:ph idx="1"/>
          </p:nvPr>
        </p:nvSpPr>
        <p:spPr/>
        <p:txBody>
          <a:bodyPr>
            <a:normAutofit/>
          </a:bodyPr>
          <a:lstStyle/>
          <a:p>
            <a:r>
              <a:rPr lang="en-US" dirty="0" smtClean="0"/>
              <a:t>In the online course ”Design Thinking and Innovation”, Harvard Business School Dean </a:t>
            </a:r>
            <a:r>
              <a:rPr lang="en-US" dirty="0" err="1" smtClean="0"/>
              <a:t>Srikant</a:t>
            </a:r>
            <a:r>
              <a:rPr lang="en-US" dirty="0" smtClean="0"/>
              <a:t> </a:t>
            </a:r>
            <a:r>
              <a:rPr lang="en-US" dirty="0" err="1" smtClean="0"/>
              <a:t>Datar</a:t>
            </a:r>
            <a:r>
              <a:rPr lang="en-US" dirty="0" smtClean="0"/>
              <a:t> leverages a four-phase innovation framework. The phases venture from concrete to abstract thinking and back again as the process loops, reverses, and repeats. This is an important balance because abstract thinking increases the likelihood that an idea will be novel. It’s essential, however, to anchor abstract ideas in concrete thinking to ensure the solution is valid and useful.</a:t>
            </a:r>
            <a:endParaRPr lang="en-US" dirty="0" smtClean="0"/>
          </a:p>
          <a:p>
            <a:r>
              <a:rPr lang="en-US" dirty="0" smtClean="0"/>
              <a:t>Here are the four phases for effective innovation and, by extension, design thinking.</a:t>
            </a:r>
            <a:endParaRPr lang="en-US" dirty="0" smtClean="0"/>
          </a:p>
          <a:p>
            <a:endParaRPr lang="en-US"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What defines a heart-felt problem</a:t>
            </a:r>
            <a:r>
              <a:rPr lang="en-US" dirty="0" smtClean="0"/>
              <a:t>?</a:t>
            </a:r>
            <a:endParaRPr lang="en-US" dirty="0"/>
          </a:p>
        </p:txBody>
      </p:sp>
      <p:sp>
        <p:nvSpPr>
          <p:cNvPr id="3" name="Content Placeholder 2"/>
          <p:cNvSpPr>
            <a:spLocks noGrp="1"/>
          </p:cNvSpPr>
          <p:nvPr>
            <p:ph idx="1"/>
          </p:nvPr>
        </p:nvSpPr>
        <p:spPr/>
        <p:txBody>
          <a:bodyPr>
            <a:normAutofit fontScale="85000" lnSpcReduction="10000"/>
          </a:bodyPr>
          <a:lstStyle/>
          <a:p>
            <a:pPr>
              <a:buNone/>
            </a:pPr>
            <a:r>
              <a:rPr lang="en-US" dirty="0" smtClean="0"/>
              <a:t>Customer problems exist across multiple layers. There’s a surface layer where they tell you a solution they have in mind—like I want to save money making international calls. But at its core, all problems distill down to one or a few of these</a:t>
            </a:r>
            <a:r>
              <a:rPr lang="en-US" u="sng" dirty="0" smtClean="0"/>
              <a:t> </a:t>
            </a:r>
            <a:r>
              <a:rPr lang="en-US" dirty="0" smtClean="0"/>
              <a:t>emotions</a:t>
            </a:r>
            <a:r>
              <a:rPr lang="en-US" u="sng" dirty="0" smtClean="0"/>
              <a:t>:</a:t>
            </a:r>
            <a:r>
              <a:rPr lang="en-US" dirty="0" smtClean="0"/>
              <a:t> </a:t>
            </a:r>
            <a:endParaRPr lang="en-US" dirty="0" smtClean="0"/>
          </a:p>
          <a:p>
            <a:pPr lvl="1"/>
            <a:r>
              <a:rPr lang="en-US" dirty="0" smtClean="0"/>
              <a:t>Security</a:t>
            </a:r>
            <a:endParaRPr lang="en-US" dirty="0" smtClean="0"/>
          </a:p>
          <a:p>
            <a:pPr lvl="1"/>
            <a:r>
              <a:rPr lang="en-US" dirty="0" smtClean="0"/>
              <a:t>Attention</a:t>
            </a:r>
            <a:endParaRPr lang="en-US" dirty="0" smtClean="0"/>
          </a:p>
          <a:p>
            <a:pPr lvl="1"/>
            <a:r>
              <a:rPr lang="en-US" dirty="0" smtClean="0"/>
              <a:t>Control </a:t>
            </a:r>
            <a:endParaRPr lang="en-US" dirty="0" smtClean="0"/>
          </a:p>
          <a:p>
            <a:pPr lvl="1"/>
            <a:r>
              <a:rPr lang="en-US" dirty="0" smtClean="0"/>
              <a:t>Meaning &amp; purpose</a:t>
            </a:r>
            <a:endParaRPr lang="en-US" dirty="0" smtClean="0"/>
          </a:p>
          <a:p>
            <a:pPr lvl="1"/>
            <a:r>
              <a:rPr lang="en-US" dirty="0" smtClean="0"/>
              <a:t>Privacy </a:t>
            </a:r>
            <a:endParaRPr lang="en-US" dirty="0" smtClean="0"/>
          </a:p>
          <a:p>
            <a:pPr lvl="1"/>
            <a:r>
              <a:rPr lang="en-US" dirty="0" smtClean="0"/>
              <a:t>Community</a:t>
            </a:r>
            <a:endParaRPr lang="en-US" dirty="0" smtClean="0"/>
          </a:p>
          <a:p>
            <a:pPr lvl="1"/>
            <a:r>
              <a:rPr lang="en-US" dirty="0" smtClean="0"/>
              <a:t>Intimacy</a:t>
            </a:r>
            <a:endParaRPr lang="en-US" dirty="0" smtClean="0"/>
          </a:p>
          <a:p>
            <a:pPr lvl="1"/>
            <a:r>
              <a:rPr lang="en-US" dirty="0" smtClean="0"/>
              <a:t>Status </a:t>
            </a:r>
            <a:endParaRPr lang="en-US" dirty="0" smtClean="0"/>
          </a:p>
          <a:p>
            <a:pPr lvl="1"/>
            <a:r>
              <a:rPr lang="en-US" dirty="0" smtClean="0"/>
              <a:t>Achievement</a:t>
            </a:r>
            <a:endParaRPr lang="en-US" dirty="0" smtClean="0"/>
          </a:p>
          <a:p>
            <a:endParaRPr lang="en-US"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What defines a heart-felt </a:t>
            </a:r>
            <a:r>
              <a:rPr lang="en-US" dirty="0" smtClean="0"/>
              <a:t>problem?</a:t>
            </a:r>
            <a:endParaRPr lang="en-US" dirty="0"/>
          </a:p>
        </p:txBody>
      </p:sp>
      <p:pic>
        <p:nvPicPr>
          <p:cNvPr id="18434" name="Picture 2"/>
          <p:cNvPicPr>
            <a:picLocks noChangeAspect="1" noChangeArrowheads="1"/>
          </p:cNvPicPr>
          <p:nvPr/>
        </p:nvPicPr>
        <p:blipFill>
          <a:blip r:embed="rId1" cstate="print"/>
          <a:srcRect/>
          <a:stretch>
            <a:fillRect/>
          </a:stretch>
        </p:blipFill>
        <p:spPr bwMode="auto">
          <a:xfrm>
            <a:off x="2667000" y="2590800"/>
            <a:ext cx="6448795" cy="3505200"/>
          </a:xfrm>
          <a:prstGeom prst="rect">
            <a:avLst/>
          </a:prstGeom>
          <a:noFill/>
          <a:ln w="9525">
            <a:noFill/>
            <a:miter lim="800000"/>
            <a:headEnd/>
            <a:tailEnd/>
          </a:ln>
          <a:effectLst/>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What defines a heart-felt problem?</a:t>
            </a:r>
            <a:endParaRPr lang="en-US" dirty="0"/>
          </a:p>
        </p:txBody>
      </p:sp>
      <p:sp>
        <p:nvSpPr>
          <p:cNvPr id="3" name="Content Placeholder 2"/>
          <p:cNvSpPr>
            <a:spLocks noGrp="1"/>
          </p:cNvSpPr>
          <p:nvPr>
            <p:ph idx="1"/>
          </p:nvPr>
        </p:nvSpPr>
        <p:spPr/>
        <p:txBody>
          <a:bodyPr>
            <a:normAutofit fontScale="85000" lnSpcReduction="10000"/>
          </a:bodyPr>
          <a:lstStyle/>
          <a:p>
            <a:r>
              <a:rPr lang="en-US" dirty="0" smtClean="0"/>
              <a:t>Great entrepreneurs look beyond the customer-suggested problems. They ask “5 why’s” until they get to the emotional reason that causes a customer to seek out a product.</a:t>
            </a:r>
            <a:endParaRPr lang="en-US" dirty="0" smtClean="0"/>
          </a:p>
          <a:p>
            <a:r>
              <a:rPr lang="en-US" dirty="0" smtClean="0"/>
              <a:t>Take the case of Slack, a workplace communication tool that has </a:t>
            </a:r>
            <a:r>
              <a:rPr lang="en-US" dirty="0" smtClean="0"/>
              <a:t>revolutionized </a:t>
            </a:r>
            <a:r>
              <a:rPr lang="en-US" dirty="0" smtClean="0"/>
              <a:t>how offices communicate. </a:t>
            </a:r>
            <a:endParaRPr lang="en-US" dirty="0" smtClean="0"/>
          </a:p>
          <a:p>
            <a:r>
              <a:rPr lang="en-US" dirty="0" smtClean="0"/>
              <a:t>Before Slack existed, office communication relied on email. Email was designed to be formal and disposable. However, Slack channels allowed teams with a shared interest to create more inclusive communication for everyone. </a:t>
            </a:r>
            <a:endParaRPr lang="en-US" dirty="0" smtClean="0"/>
          </a:p>
          <a:p>
            <a:r>
              <a:rPr lang="en-US" dirty="0" smtClean="0"/>
              <a:t>Suddenly, people working on the same project can create a project channel with a “searchable log of all communication and knowledge” (which is what SLACK stands for). What used to be an email thread now has a permanent space to foster a discussion around a common goal. </a:t>
            </a:r>
            <a:endParaRPr lang="en-US" dirty="0" smtClean="0"/>
          </a:p>
          <a:p>
            <a:endParaRPr lang="en-US"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609600"/>
            <a:ext cx="8229600" cy="1143000"/>
          </a:xfrm>
        </p:spPr>
        <p:txBody>
          <a:bodyPr>
            <a:noAutofit/>
          </a:bodyPr>
          <a:lstStyle/>
          <a:p>
            <a:r>
              <a:rPr lang="en-US" sz="3600" dirty="0" smtClean="0"/>
              <a:t>Five </a:t>
            </a:r>
            <a:r>
              <a:rPr lang="en-US" sz="3600" dirty="0" smtClean="0"/>
              <a:t>characteristics of heart-felt </a:t>
            </a:r>
            <a:r>
              <a:rPr lang="en-US" sz="3600" dirty="0" smtClean="0"/>
              <a:t>problems</a:t>
            </a:r>
            <a:endParaRPr lang="en-US" sz="3600" dirty="0"/>
          </a:p>
        </p:txBody>
      </p:sp>
      <p:sp>
        <p:nvSpPr>
          <p:cNvPr id="3" name="Content Placeholder 2"/>
          <p:cNvSpPr>
            <a:spLocks noGrp="1"/>
          </p:cNvSpPr>
          <p:nvPr>
            <p:ph idx="1"/>
          </p:nvPr>
        </p:nvSpPr>
        <p:spPr/>
        <p:txBody>
          <a:bodyPr>
            <a:normAutofit/>
          </a:bodyPr>
          <a:lstStyle/>
          <a:p>
            <a:pPr>
              <a:buNone/>
            </a:pPr>
            <a:r>
              <a:rPr lang="en-US" dirty="0" smtClean="0"/>
              <a:t>Here are the five characteristics of heart-felt problems. The deeper the pain, the more value you can get from your customers: </a:t>
            </a:r>
            <a:endParaRPr lang="en-US" dirty="0" smtClean="0"/>
          </a:p>
          <a:p>
            <a:pPr lvl="1"/>
            <a:r>
              <a:rPr lang="en-US" b="1" dirty="0" smtClean="0"/>
              <a:t>Emotional </a:t>
            </a:r>
            <a:r>
              <a:rPr lang="en-US" dirty="0" smtClean="0"/>
              <a:t>— the problem must have an emotion attached to it</a:t>
            </a:r>
            <a:endParaRPr lang="en-US" dirty="0" smtClean="0"/>
          </a:p>
          <a:p>
            <a:pPr lvl="1"/>
            <a:r>
              <a:rPr lang="en-US" b="1" dirty="0" smtClean="0"/>
              <a:t>Functional </a:t>
            </a:r>
            <a:r>
              <a:rPr lang="en-US" dirty="0" smtClean="0"/>
              <a:t>— the problem must </a:t>
            </a:r>
            <a:r>
              <a:rPr lang="en-US" dirty="0" smtClean="0"/>
              <a:t>fulfill </a:t>
            </a:r>
            <a:r>
              <a:rPr lang="en-US" dirty="0" smtClean="0"/>
              <a:t>the basic functional need of the problem</a:t>
            </a:r>
            <a:endParaRPr lang="en-US" dirty="0" smtClean="0"/>
          </a:p>
          <a:p>
            <a:pPr lvl="1"/>
            <a:r>
              <a:rPr lang="en-US" b="1" dirty="0" smtClean="0"/>
              <a:t>Frequent </a:t>
            </a:r>
            <a:r>
              <a:rPr lang="en-US" dirty="0" smtClean="0"/>
              <a:t>— the problem must happen frequent enough for the user to justify the value</a:t>
            </a:r>
            <a:endParaRPr lang="en-US" dirty="0" smtClean="0"/>
          </a:p>
          <a:p>
            <a:pPr lvl="1"/>
            <a:r>
              <a:rPr lang="en-US" b="1" dirty="0" smtClean="0"/>
              <a:t>Urgent</a:t>
            </a:r>
            <a:r>
              <a:rPr lang="en-US" dirty="0" smtClean="0"/>
              <a:t> — the problem must have an impending deadline</a:t>
            </a:r>
            <a:endParaRPr lang="en-US" dirty="0" smtClean="0"/>
          </a:p>
          <a:p>
            <a:pPr lvl="1"/>
            <a:r>
              <a:rPr lang="en-US" b="1" dirty="0" smtClean="0"/>
              <a:t>Unavoidable</a:t>
            </a:r>
            <a:r>
              <a:rPr lang="en-US" dirty="0" smtClean="0"/>
              <a:t> — the problem must not have an easier way to get around the problem</a:t>
            </a:r>
            <a:endParaRPr lang="en-US" dirty="0" smtClean="0"/>
          </a:p>
          <a:p>
            <a:endParaRPr lang="en-US"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smtClean="0"/>
              <a:t>Heart-felt </a:t>
            </a:r>
            <a:r>
              <a:rPr lang="en-US" sz="5400" dirty="0" smtClean="0"/>
              <a:t>problems</a:t>
            </a:r>
            <a:endParaRPr lang="en-US" dirty="0"/>
          </a:p>
        </p:txBody>
      </p:sp>
      <p:pic>
        <p:nvPicPr>
          <p:cNvPr id="19458" name="Picture 2"/>
          <p:cNvPicPr>
            <a:picLocks noChangeAspect="1" noChangeArrowheads="1"/>
          </p:cNvPicPr>
          <p:nvPr/>
        </p:nvPicPr>
        <p:blipFill>
          <a:blip r:embed="rId1"/>
          <a:srcRect/>
          <a:stretch>
            <a:fillRect/>
          </a:stretch>
        </p:blipFill>
        <p:spPr bwMode="auto">
          <a:xfrm>
            <a:off x="1981200" y="1967630"/>
            <a:ext cx="8001000" cy="4890370"/>
          </a:xfrm>
          <a:prstGeom prst="rect">
            <a:avLst/>
          </a:prstGeom>
          <a:noFill/>
          <a:ln w="9525">
            <a:noFill/>
            <a:miter lim="800000"/>
            <a:headEnd/>
            <a:tailEnd/>
          </a:ln>
          <a:effectLst/>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Identify </a:t>
            </a:r>
            <a:r>
              <a:rPr lang="en-US" dirty="0" smtClean="0"/>
              <a:t>if a heart-felt problem is worth solving</a:t>
            </a:r>
            <a:r>
              <a:rPr lang="en-US" dirty="0" smtClean="0"/>
              <a:t>?</a:t>
            </a:r>
            <a:endParaRPr lang="en-US" dirty="0"/>
          </a:p>
        </p:txBody>
      </p:sp>
      <p:sp>
        <p:nvSpPr>
          <p:cNvPr id="3" name="Content Placeholder 2"/>
          <p:cNvSpPr>
            <a:spLocks noGrp="1"/>
          </p:cNvSpPr>
          <p:nvPr>
            <p:ph idx="1"/>
          </p:nvPr>
        </p:nvSpPr>
        <p:spPr/>
        <p:txBody>
          <a:bodyPr/>
          <a:lstStyle/>
          <a:p>
            <a:r>
              <a:rPr lang="en-US" dirty="0" smtClean="0"/>
              <a:t>You’ll need to generate product ideas from market research and then identify customers' problems in that market to solve.</a:t>
            </a:r>
            <a:endParaRPr lang="en-US" dirty="0" smtClean="0"/>
          </a:p>
          <a:p>
            <a:r>
              <a:rPr lang="en-US" dirty="0" smtClean="0"/>
              <a:t>The first step is to research the market you want to be a part of. The opportunity size is based on how much your customer is spending to solve the problem right now. This information can come from industry research, government websites, and annual reports of key competitors, or you may even need to commission research if it’s too niche. </a:t>
            </a:r>
            <a:endParaRPr lang="en-US" dirty="0" smtClean="0"/>
          </a:p>
          <a:p>
            <a:endParaRPr lang="en-US"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Identify if a heart-felt problem is worth solving?</a:t>
            </a:r>
            <a:endParaRPr lang="en-US" dirty="0"/>
          </a:p>
        </p:txBody>
      </p:sp>
      <p:sp>
        <p:nvSpPr>
          <p:cNvPr id="3" name="Content Placeholder 2"/>
          <p:cNvSpPr>
            <a:spLocks noGrp="1"/>
          </p:cNvSpPr>
          <p:nvPr>
            <p:ph idx="1"/>
          </p:nvPr>
        </p:nvSpPr>
        <p:spPr>
          <a:xfrm>
            <a:off x="1981200" y="1935480"/>
            <a:ext cx="8534400" cy="4922520"/>
          </a:xfrm>
        </p:spPr>
        <p:txBody>
          <a:bodyPr>
            <a:normAutofit fontScale="92500" lnSpcReduction="20000"/>
          </a:bodyPr>
          <a:lstStyle/>
          <a:p>
            <a:r>
              <a:rPr lang="en-US" dirty="0" smtClean="0"/>
              <a:t>You need to get out of your comfort zone and speak with your target customers. Put yourself in their shoes, and think about the problem you’re trying to solve. </a:t>
            </a:r>
            <a:endParaRPr lang="en-US" dirty="0" smtClean="0"/>
          </a:p>
          <a:p>
            <a:r>
              <a:rPr lang="en-US" dirty="0" smtClean="0"/>
              <a:t>Ask yourself: If this customer problem exists, where would your customers go to solve it?</a:t>
            </a:r>
            <a:endParaRPr lang="en-US" dirty="0" smtClean="0"/>
          </a:p>
          <a:p>
            <a:r>
              <a:rPr lang="en-US" dirty="0" smtClean="0"/>
              <a:t>Chances are there are existing communities or media channels that connect your potential customers. Go there. </a:t>
            </a:r>
            <a:endParaRPr lang="en-US" dirty="0" smtClean="0"/>
          </a:p>
          <a:p>
            <a:r>
              <a:rPr lang="en-US" dirty="0" smtClean="0"/>
              <a:t>And don’t be afraid to speak with your competitor’s customers to understand why they purchased the product and what problem it was solving for them</a:t>
            </a:r>
            <a:r>
              <a:rPr lang="en-US" dirty="0" smtClean="0"/>
              <a:t>.</a:t>
            </a:r>
            <a:endParaRPr lang="en-US" dirty="0" smtClean="0"/>
          </a:p>
          <a:p>
            <a:r>
              <a:rPr lang="en-US" dirty="0" smtClean="0"/>
              <a:t>There is no magic number of how many customer interviews you speak with. </a:t>
            </a:r>
            <a:r>
              <a:rPr lang="en-US" dirty="0" smtClean="0"/>
              <a:t>Start with </a:t>
            </a:r>
            <a:r>
              <a:rPr lang="en-US" dirty="0" smtClean="0"/>
              <a:t>five customers first, then adjust </a:t>
            </a:r>
            <a:r>
              <a:rPr lang="en-US" dirty="0" smtClean="0"/>
              <a:t>the questions </a:t>
            </a:r>
            <a:r>
              <a:rPr lang="en-US" dirty="0" smtClean="0"/>
              <a:t>every five customers until </a:t>
            </a:r>
            <a:r>
              <a:rPr lang="en-US" dirty="0" smtClean="0"/>
              <a:t>you have </a:t>
            </a:r>
            <a:r>
              <a:rPr lang="en-US" dirty="0" smtClean="0"/>
              <a:t>honed in on a deep enough problem with a large enough market size. </a:t>
            </a:r>
            <a:endParaRPr lang="en-US" dirty="0" smtClean="0"/>
          </a:p>
          <a:p>
            <a:pPr>
              <a:buNone/>
            </a:pPr>
            <a:endParaRPr lang="en-US"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Identify if a heart-felt problem is worth solving?</a:t>
            </a:r>
            <a:endParaRPr lang="en-US" dirty="0"/>
          </a:p>
        </p:txBody>
      </p:sp>
      <p:sp>
        <p:nvSpPr>
          <p:cNvPr id="3" name="Content Placeholder 2"/>
          <p:cNvSpPr>
            <a:spLocks noGrp="1"/>
          </p:cNvSpPr>
          <p:nvPr>
            <p:ph idx="1"/>
          </p:nvPr>
        </p:nvSpPr>
        <p:spPr/>
        <p:txBody>
          <a:bodyPr>
            <a:normAutofit/>
          </a:bodyPr>
          <a:lstStyle/>
          <a:p>
            <a:r>
              <a:rPr lang="en-US" dirty="0" smtClean="0"/>
              <a:t>The trick is to find a deep customer problem in a market that is large enough to sustain your vision. 99% of the worlds problems are not worth solving but if you </a:t>
            </a:r>
            <a:r>
              <a:rPr lang="en-US" dirty="0" smtClean="0"/>
              <a:t>persist</a:t>
            </a:r>
            <a:r>
              <a:rPr lang="en-US" dirty="0" smtClean="0"/>
              <a:t>, you’ll eventually find one.</a:t>
            </a:r>
            <a:endParaRPr lang="en-US" dirty="0" smtClean="0"/>
          </a:p>
          <a:p>
            <a:r>
              <a:rPr lang="en-US" dirty="0" smtClean="0"/>
              <a:t>Using the Jobs-To-Be-Done interview </a:t>
            </a:r>
            <a:r>
              <a:rPr lang="en-US" dirty="0" smtClean="0"/>
              <a:t>popularized </a:t>
            </a:r>
            <a:r>
              <a:rPr lang="en-US" dirty="0" smtClean="0"/>
              <a:t>by Clayton Christensen is an excellent method to speak with customers. Using the Jobs To Be Done framework is a blog post on its own</a:t>
            </a:r>
            <a:r>
              <a:rPr lang="en-US" dirty="0" smtClean="0"/>
              <a:t>. </a:t>
            </a:r>
            <a:endParaRPr lang="en-US" dirty="0" smtClean="0"/>
          </a:p>
          <a:p>
            <a:r>
              <a:rPr lang="en-US" dirty="0" smtClean="0"/>
              <a:t>Once you’ve found a heart-felt problem in a large enough market—the next step is to reframe the problem to look at it from varied perspectives. Doing so will help you make better decisions and arrive at radically better solutions. </a:t>
            </a:r>
            <a:endParaRPr lang="en-US"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sp>
        <p:nvSpPr>
          <p:cNvPr id="3" name="Content Placeholder 2"/>
          <p:cNvSpPr>
            <a:spLocks noGrp="1"/>
          </p:cNvSpPr>
          <p:nvPr>
            <p:ph idx="1"/>
          </p:nvPr>
        </p:nvSpPr>
        <p:spPr/>
        <p:txBody>
          <a:bodyPr/>
          <a:lstStyle/>
          <a:p>
            <a:r>
              <a:rPr lang="en-US" dirty="0" smtClean="0"/>
              <a:t>Let's take the classic example of a slow elevator in a building. A heart-felt problem for tenants is “I feel like I’m wasting time” (an emotional problem that’s related to status, purpose and meaning).</a:t>
            </a:r>
            <a:endParaRPr lang="en-US" dirty="0"/>
          </a:p>
        </p:txBody>
      </p:sp>
      <p:pic>
        <p:nvPicPr>
          <p:cNvPr id="20482" name="Picture 2"/>
          <p:cNvPicPr>
            <a:picLocks noChangeAspect="1" noChangeArrowheads="1"/>
          </p:cNvPicPr>
          <p:nvPr/>
        </p:nvPicPr>
        <p:blipFill>
          <a:blip r:embed="rId1" cstate="print"/>
          <a:srcRect/>
          <a:stretch>
            <a:fillRect/>
          </a:stretch>
        </p:blipFill>
        <p:spPr bwMode="auto">
          <a:xfrm>
            <a:off x="3886201" y="3654257"/>
            <a:ext cx="5257800" cy="3130029"/>
          </a:xfrm>
          <a:prstGeom prst="rect">
            <a:avLst/>
          </a:prstGeom>
          <a:noFill/>
          <a:ln w="9525">
            <a:noFill/>
            <a:miter lim="800000"/>
            <a:headEnd/>
            <a:tailEnd/>
          </a:ln>
          <a:effectLst/>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GOOTB</a:t>
            </a:r>
            <a:endParaRPr lang="en-US" dirty="0"/>
          </a:p>
        </p:txBody>
      </p:sp>
      <p:sp>
        <p:nvSpPr>
          <p:cNvPr id="3" name="Content Placeholder 2"/>
          <p:cNvSpPr>
            <a:spLocks noGrp="1"/>
          </p:cNvSpPr>
          <p:nvPr>
            <p:ph idx="1"/>
          </p:nvPr>
        </p:nvSpPr>
        <p:spPr/>
        <p:txBody>
          <a:bodyPr>
            <a:normAutofit/>
          </a:bodyPr>
          <a:lstStyle/>
          <a:p>
            <a:r>
              <a:rPr lang="en-US" sz="2400" dirty="0"/>
              <a:t>According to Steve Blank in his acclaimed book, ”The Four Steps to the Epiphany”, the ideal approach is to embrace a culture of cultivating a frequent customer feedback loop throughout the product development cycle with the mindset that a bulk of the answers are out there — not in our designer minds, sticky notes or computers and will only remain latent until we engage customers.</a:t>
            </a:r>
            <a:endParaRPr lang="en-US" sz="2400" dirty="0"/>
          </a:p>
          <a:p>
            <a:r>
              <a:rPr lang="en-US" sz="2400" dirty="0"/>
              <a:t>Customer discovery which entails observing &amp; interviewing customers seeks to discover their behaviors, motivations, and needs, expose problems and design opportunities, and find crucial information to drive design decisions.</a:t>
            </a:r>
            <a:endParaRPr lang="en-US" sz="24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4-phase version</a:t>
            </a:r>
            <a:endParaRPr lang="en-US" dirty="0"/>
          </a:p>
        </p:txBody>
      </p:sp>
      <p:pic>
        <p:nvPicPr>
          <p:cNvPr id="1026" name="Picture 2"/>
          <p:cNvPicPr>
            <a:picLocks noChangeAspect="1" noChangeArrowheads="1"/>
          </p:cNvPicPr>
          <p:nvPr/>
        </p:nvPicPr>
        <p:blipFill>
          <a:blip r:embed="rId1"/>
          <a:srcRect/>
          <a:stretch>
            <a:fillRect/>
          </a:stretch>
        </p:blipFill>
        <p:spPr bwMode="auto">
          <a:xfrm>
            <a:off x="2590800" y="2667000"/>
            <a:ext cx="6867525" cy="3609975"/>
          </a:xfrm>
          <a:prstGeom prst="rect">
            <a:avLst/>
          </a:prstGeom>
          <a:noFill/>
          <a:ln w="9525">
            <a:noFill/>
            <a:miter lim="800000"/>
            <a:headEnd/>
            <a:tailEnd/>
          </a:ln>
          <a:effectLst/>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r>
              <a:rPr lang="en-US" b="1" dirty="0"/>
              <a:t>Customer discovery which entails observing &amp; interviewing customers seeks to discover their behaviors, motivations, and needs, expose problems and design opportunities, and find crucial information to drive design decisions</a:t>
            </a:r>
            <a:r>
              <a:rPr lang="en-US" b="1" dirty="0" smtClean="0"/>
              <a:t>.</a:t>
            </a:r>
            <a:endParaRPr lang="en-US" b="1" dirty="0" smtClean="0"/>
          </a:p>
          <a:p>
            <a:r>
              <a:rPr lang="en-US" dirty="0" smtClean="0"/>
              <a:t>GOOTB </a:t>
            </a:r>
            <a:r>
              <a:rPr lang="en-US" dirty="0"/>
              <a:t>(Get out of the building) encourages an outside-in approach, a continuous customer feedback loop throughout the product development cycle. It religiously tilts away from the culture of building products with assumptions or pure logic.</a:t>
            </a:r>
            <a:endParaRPr lang="en-IN"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p:txBody>
          <a:bodyPr/>
          <a:lstStyle/>
          <a:p>
            <a:endParaRPr lang="en-IN" dirty="0"/>
          </a:p>
        </p:txBody>
      </p:sp>
      <p:pic>
        <p:nvPicPr>
          <p:cNvPr id="5" name="Picture 4"/>
          <p:cNvPicPr>
            <a:picLocks noChangeAspect="1"/>
          </p:cNvPicPr>
          <p:nvPr/>
        </p:nvPicPr>
        <p:blipFill>
          <a:blip r:embed="rId1"/>
          <a:stretch>
            <a:fillRect/>
          </a:stretch>
        </p:blipFill>
        <p:spPr>
          <a:xfrm>
            <a:off x="345440" y="280035"/>
            <a:ext cx="11355070" cy="6213475"/>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5" name="Content Placeholder 4"/>
          <p:cNvPicPr>
            <a:picLocks noGrp="1" noChangeAspect="1"/>
          </p:cNvPicPr>
          <p:nvPr>
            <p:ph idx="1"/>
          </p:nvPr>
        </p:nvPicPr>
        <p:blipFill>
          <a:blip r:embed="rId1"/>
          <a:stretch>
            <a:fillRect/>
          </a:stretch>
        </p:blipFill>
        <p:spPr>
          <a:xfrm>
            <a:off x="448310" y="265430"/>
            <a:ext cx="11005185" cy="5911850"/>
          </a:xfr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5" name="Content Placeholder 4"/>
          <p:cNvPicPr>
            <a:picLocks noGrp="1" noChangeAspect="1"/>
          </p:cNvPicPr>
          <p:nvPr>
            <p:ph idx="1"/>
          </p:nvPr>
        </p:nvPicPr>
        <p:blipFill>
          <a:blip r:embed="rId1"/>
          <a:stretch>
            <a:fillRect/>
          </a:stretch>
        </p:blipFill>
        <p:spPr>
          <a:xfrm>
            <a:off x="324485" y="364490"/>
            <a:ext cx="11266170" cy="6306820"/>
          </a:xfr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5" name="Content Placeholder 4"/>
          <p:cNvPicPr>
            <a:picLocks noGrp="1" noChangeAspect="1"/>
          </p:cNvPicPr>
          <p:nvPr>
            <p:ph idx="1"/>
          </p:nvPr>
        </p:nvPicPr>
        <p:blipFill>
          <a:blip r:embed="rId1"/>
          <a:stretch>
            <a:fillRect/>
          </a:stretch>
        </p:blipFill>
        <p:spPr>
          <a:xfrm>
            <a:off x="352425" y="256540"/>
            <a:ext cx="10581005" cy="6346825"/>
          </a:xfr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5" name="Content Placeholder 4"/>
          <p:cNvPicPr>
            <a:picLocks noGrp="1" noChangeAspect="1"/>
          </p:cNvPicPr>
          <p:nvPr>
            <p:ph idx="1"/>
          </p:nvPr>
        </p:nvPicPr>
        <p:blipFill>
          <a:blip r:embed="rId1"/>
          <a:stretch>
            <a:fillRect/>
          </a:stretch>
        </p:blipFill>
        <p:spPr>
          <a:xfrm>
            <a:off x="415290" y="295275"/>
            <a:ext cx="11165205" cy="5882005"/>
          </a:xfr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5" name="Content Placeholder 4"/>
          <p:cNvPicPr>
            <a:picLocks noGrp="1" noChangeAspect="1"/>
          </p:cNvPicPr>
          <p:nvPr>
            <p:ph idx="1"/>
          </p:nvPr>
        </p:nvPicPr>
        <p:blipFill>
          <a:blip r:embed="rId1"/>
          <a:stretch>
            <a:fillRect/>
          </a:stretch>
        </p:blipFill>
        <p:spPr>
          <a:xfrm>
            <a:off x="453390" y="284480"/>
            <a:ext cx="11187430" cy="6017895"/>
          </a:xfr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5" name="Content Placeholder 4"/>
          <p:cNvPicPr>
            <a:picLocks noGrp="1" noChangeAspect="1"/>
          </p:cNvPicPr>
          <p:nvPr>
            <p:ph idx="1"/>
          </p:nvPr>
        </p:nvPicPr>
        <p:blipFill>
          <a:blip r:embed="rId1"/>
          <a:stretch>
            <a:fillRect/>
          </a:stretch>
        </p:blipFill>
        <p:spPr>
          <a:xfrm>
            <a:off x="216535" y="498475"/>
            <a:ext cx="11473180" cy="5873115"/>
          </a:xfr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5" name="Content Placeholder 4"/>
          <p:cNvPicPr>
            <a:picLocks noGrp="1" noChangeAspect="1"/>
          </p:cNvPicPr>
          <p:nvPr>
            <p:ph idx="1"/>
          </p:nvPr>
        </p:nvPicPr>
        <p:blipFill>
          <a:blip r:embed="rId1"/>
          <a:stretch>
            <a:fillRect/>
          </a:stretch>
        </p:blipFill>
        <p:spPr>
          <a:xfrm>
            <a:off x="260350" y="364490"/>
            <a:ext cx="11583670" cy="6162040"/>
          </a:xfr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5" name="Content Placeholder 4"/>
          <p:cNvPicPr>
            <a:picLocks noGrp="1" noChangeAspect="1"/>
          </p:cNvPicPr>
          <p:nvPr>
            <p:ph idx="1"/>
          </p:nvPr>
        </p:nvPicPr>
        <p:blipFill>
          <a:blip r:embed="rId1"/>
          <a:stretch>
            <a:fillRect/>
          </a:stretch>
        </p:blipFill>
        <p:spPr>
          <a:xfrm>
            <a:off x="398145" y="364490"/>
            <a:ext cx="11039475" cy="6278245"/>
          </a:xfr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Rules of Design Thinking</a:t>
            </a:r>
            <a:endParaRPr lang="en-US" dirty="0"/>
          </a:p>
        </p:txBody>
      </p:sp>
      <p:sp>
        <p:nvSpPr>
          <p:cNvPr id="3" name="Content Placeholder 2"/>
          <p:cNvSpPr>
            <a:spLocks noGrp="1"/>
          </p:cNvSpPr>
          <p:nvPr>
            <p:ph idx="1"/>
          </p:nvPr>
        </p:nvSpPr>
        <p:spPr>
          <a:xfrm>
            <a:off x="248285" y="1825625"/>
            <a:ext cx="11717020" cy="4351655"/>
          </a:xfrm>
        </p:spPr>
        <p:txBody>
          <a:bodyPr>
            <a:normAutofit fontScale="95000"/>
          </a:bodyPr>
          <a:lstStyle/>
          <a:p>
            <a:pPr>
              <a:buNone/>
            </a:pPr>
            <a:r>
              <a:rPr lang="en-US" dirty="0" smtClean="0"/>
              <a:t>Christoph Meinel and Harry Leifer of the Hasso-</a:t>
            </a:r>
            <a:r>
              <a:rPr lang="en-US" dirty="0" err="1" smtClean="0"/>
              <a:t>Plattner</a:t>
            </a:r>
            <a:r>
              <a:rPr lang="en-US" dirty="0" smtClean="0"/>
              <a:t>-Institute of Design at Stanford University (d.school) identified four rules of Design Thinking: </a:t>
            </a:r>
            <a:endParaRPr lang="en-US" dirty="0" smtClean="0"/>
          </a:p>
          <a:p>
            <a:pPr lvl="1"/>
            <a:r>
              <a:rPr lang="en-US" b="1" dirty="0" smtClean="0"/>
              <a:t>The human rule</a:t>
            </a:r>
            <a:r>
              <a:rPr lang="en-US" dirty="0" smtClean="0"/>
              <a:t>: design is social in nature — problems must be solved in a way that satisfies human needs and acknowledge the human elements in all technologies.</a:t>
            </a:r>
            <a:endParaRPr lang="en-US" dirty="0" smtClean="0"/>
          </a:p>
          <a:p>
            <a:pPr lvl="1"/>
            <a:r>
              <a:rPr lang="en-US" b="1" dirty="0" smtClean="0"/>
              <a:t>The ambiguity rule</a:t>
            </a:r>
            <a:r>
              <a:rPr lang="en-US" dirty="0" smtClean="0"/>
              <a:t>: ambiguity is inevitable — experiment at the limits of our knowledge, the limits of our ability to control events, and with the freedom to see things in a different light.</a:t>
            </a:r>
            <a:endParaRPr lang="en-US" dirty="0" smtClean="0"/>
          </a:p>
          <a:p>
            <a:pPr lvl="1"/>
            <a:r>
              <a:rPr lang="en-US" b="1" dirty="0" smtClean="0"/>
              <a:t>The re-design rule</a:t>
            </a:r>
            <a:r>
              <a:rPr lang="en-US" dirty="0" smtClean="0"/>
              <a:t>: all design is re-design — technology and social circumstances are constantly evolving. We need to understand how our human needs were met in the past. </a:t>
            </a:r>
            <a:endParaRPr lang="en-US" dirty="0" smtClean="0"/>
          </a:p>
          <a:p>
            <a:pPr lvl="1"/>
            <a:r>
              <a:rPr lang="en-US" b="1" dirty="0" smtClean="0"/>
              <a:t>The tangibility rule</a:t>
            </a:r>
            <a:r>
              <a:rPr lang="en-US" dirty="0" smtClean="0"/>
              <a:t>: making ideas tangible facilitates communication — this directly refers to creating </a:t>
            </a:r>
            <a:r>
              <a:rPr lang="en-US" i="1" dirty="0" smtClean="0"/>
              <a:t>prototypes</a:t>
            </a:r>
            <a:r>
              <a:rPr lang="en-US" dirty="0" smtClean="0"/>
              <a:t>.</a:t>
            </a:r>
            <a:endParaRPr lang="en-US" dirty="0" smtClean="0"/>
          </a:p>
          <a:p>
            <a:endParaRPr lang="en-US"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5" name="Content Placeholder 4"/>
          <p:cNvPicPr>
            <a:picLocks noGrp="1" noChangeAspect="1"/>
          </p:cNvPicPr>
          <p:nvPr>
            <p:ph idx="1"/>
          </p:nvPr>
        </p:nvPicPr>
        <p:blipFill>
          <a:blip r:embed="rId1"/>
          <a:stretch>
            <a:fillRect/>
          </a:stretch>
        </p:blipFill>
        <p:spPr>
          <a:xfrm>
            <a:off x="170815" y="268605"/>
            <a:ext cx="11586845" cy="6275070"/>
          </a:xfr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5" name="Content Placeholder 4"/>
          <p:cNvPicPr>
            <a:picLocks noGrp="1" noChangeAspect="1"/>
          </p:cNvPicPr>
          <p:nvPr>
            <p:ph idx="1"/>
          </p:nvPr>
        </p:nvPicPr>
        <p:blipFill>
          <a:blip r:embed="rId1"/>
          <a:stretch>
            <a:fillRect/>
          </a:stretch>
        </p:blipFill>
        <p:spPr>
          <a:xfrm>
            <a:off x="459740" y="273050"/>
            <a:ext cx="11154410" cy="5903595"/>
          </a:xfr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5" name="Content Placeholder 4"/>
          <p:cNvPicPr>
            <a:picLocks noGrp="1" noChangeAspect="1"/>
          </p:cNvPicPr>
          <p:nvPr>
            <p:ph idx="1"/>
          </p:nvPr>
        </p:nvPicPr>
        <p:blipFill>
          <a:blip r:embed="rId1"/>
          <a:stretch>
            <a:fillRect/>
          </a:stretch>
        </p:blipFill>
        <p:spPr>
          <a:xfrm>
            <a:off x="335280" y="365125"/>
            <a:ext cx="11082020" cy="6027420"/>
          </a:xfr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en-US" dirty="0" smtClean="0">
                <a:sym typeface="+mn-ea"/>
              </a:rPr>
              <a:t>5-phase version</a:t>
            </a:r>
            <a:endParaRPr lang="en-US"/>
          </a:p>
        </p:txBody>
      </p:sp>
      <p:pic>
        <p:nvPicPr>
          <p:cNvPr id="4" name="Content Placeholder 3"/>
          <p:cNvPicPr>
            <a:picLocks noChangeAspect="1"/>
          </p:cNvPicPr>
          <p:nvPr>
            <p:ph idx="1"/>
          </p:nvPr>
        </p:nvPicPr>
        <p:blipFill>
          <a:blip r:embed="rId1"/>
          <a:stretch>
            <a:fillRect/>
          </a:stretch>
        </p:blipFill>
        <p:spPr>
          <a:xfrm>
            <a:off x="2260600" y="2054225"/>
            <a:ext cx="6401435" cy="380238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5-phase version</a:t>
            </a:r>
            <a:endParaRPr lang="en-US" dirty="0"/>
          </a:p>
        </p:txBody>
      </p:sp>
      <p:sp>
        <p:nvSpPr>
          <p:cNvPr id="3" name="Content Placeholder 2"/>
          <p:cNvSpPr>
            <a:spLocks noGrp="1"/>
          </p:cNvSpPr>
          <p:nvPr>
            <p:ph idx="1"/>
          </p:nvPr>
        </p:nvSpPr>
        <p:spPr>
          <a:xfrm>
            <a:off x="520065" y="1386205"/>
            <a:ext cx="11192510" cy="4922520"/>
          </a:xfrm>
        </p:spPr>
        <p:txBody>
          <a:bodyPr>
            <a:normAutofit fontScale="87500" lnSpcReduction="10000"/>
          </a:bodyPr>
          <a:lstStyle/>
          <a:p>
            <a:pPr>
              <a:buNone/>
            </a:pPr>
            <a:r>
              <a:rPr lang="en-US" dirty="0" smtClean="0"/>
              <a:t>The 5 step process proposed by the Hasso-</a:t>
            </a:r>
            <a:r>
              <a:rPr lang="en-US" dirty="0" err="1" smtClean="0"/>
              <a:t>Plattner</a:t>
            </a:r>
            <a:r>
              <a:rPr lang="en-US" dirty="0" smtClean="0"/>
              <a:t> Institute of Design at Stanford is as follows:</a:t>
            </a:r>
            <a:endParaRPr lang="en-US" dirty="0" smtClean="0"/>
          </a:p>
          <a:p>
            <a:pPr>
              <a:buNone/>
            </a:pPr>
            <a:endParaRPr lang="en-US" dirty="0" smtClean="0"/>
          </a:p>
          <a:p>
            <a:pPr>
              <a:buNone/>
            </a:pPr>
            <a:r>
              <a:rPr lang="en-US" b="1" dirty="0" smtClean="0"/>
              <a:t>1. Empathize</a:t>
            </a:r>
            <a:endParaRPr lang="en-US" b="1" dirty="0" smtClean="0"/>
          </a:p>
          <a:p>
            <a:pPr lvl="1"/>
            <a:r>
              <a:rPr lang="en-US" dirty="0" smtClean="0"/>
              <a:t>The empathize stage is critical to understand where the problems you are trying to solve come from.  Immerse yourself into the life of your user to understand their problems. This can also be thought of as finding “gaps in the market”, where there are no straightforward product solutions to a given issue. Identify the need and address it. This phase focuses on research.</a:t>
            </a:r>
            <a:endParaRPr lang="en-US" dirty="0" smtClean="0"/>
          </a:p>
          <a:p>
            <a:pPr>
              <a:buNone/>
            </a:pPr>
            <a:r>
              <a:rPr lang="en-US" b="1" dirty="0" smtClean="0"/>
              <a:t>2. Define</a:t>
            </a:r>
            <a:endParaRPr lang="en-US" b="1" dirty="0" smtClean="0"/>
          </a:p>
          <a:p>
            <a:pPr lvl="1"/>
            <a:r>
              <a:rPr lang="en-US" dirty="0" smtClean="0"/>
              <a:t>Now that a need is identified and research is collected, you can define the problem in human-centric terms. You want this problem to be broad enough for a flexible and creative approach, but narrow enough to hone in on the problems niche. </a:t>
            </a:r>
            <a:endParaRPr lang="en-US" dirty="0" smtClean="0"/>
          </a:p>
          <a:p>
            <a:pPr lvl="1"/>
            <a:r>
              <a:rPr lang="en-US" dirty="0" smtClean="0"/>
              <a:t>An example of a successful human-centric problem definition could be:</a:t>
            </a:r>
            <a:endParaRPr lang="en-US" dirty="0" smtClean="0"/>
          </a:p>
          <a:p>
            <a:pPr lvl="1"/>
            <a:r>
              <a:rPr lang="en-US" i="1" dirty="0" smtClean="0"/>
              <a:t>“Professionals need a way to virtually take notes, mark their calendar, set reminders, and sync them for access on work and home devices to streamline organization.”</a:t>
            </a:r>
            <a:endParaRPr lang="en-US" dirty="0" smtClean="0"/>
          </a:p>
          <a:p>
            <a:endParaRPr 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5-phase version</a:t>
            </a:r>
            <a:endParaRPr lang="en-US" dirty="0"/>
          </a:p>
        </p:txBody>
      </p:sp>
      <p:sp>
        <p:nvSpPr>
          <p:cNvPr id="3" name="Content Placeholder 2"/>
          <p:cNvSpPr>
            <a:spLocks noGrp="1"/>
          </p:cNvSpPr>
          <p:nvPr>
            <p:ph idx="1"/>
          </p:nvPr>
        </p:nvSpPr>
        <p:spPr>
          <a:xfrm>
            <a:off x="126365" y="1691005"/>
            <a:ext cx="11228070" cy="4693920"/>
          </a:xfrm>
        </p:spPr>
        <p:txBody>
          <a:bodyPr>
            <a:normAutofit fontScale="85000"/>
          </a:bodyPr>
          <a:lstStyle/>
          <a:p>
            <a:pPr>
              <a:buNone/>
            </a:pPr>
            <a:r>
              <a:rPr lang="en-US" b="1" dirty="0" smtClean="0"/>
              <a:t>3. Ideate</a:t>
            </a:r>
            <a:endParaRPr lang="en-US" b="1" dirty="0" smtClean="0"/>
          </a:p>
          <a:p>
            <a:pPr lvl="1"/>
            <a:r>
              <a:rPr lang="en-US" dirty="0" smtClean="0"/>
              <a:t>Now that you understand your users problems and have analyzed your research, you can begin generating ideas to solve the defined problem.</a:t>
            </a:r>
            <a:endParaRPr lang="en-US" dirty="0" smtClean="0"/>
          </a:p>
          <a:p>
            <a:pPr lvl="1"/>
            <a:r>
              <a:rPr lang="en-US" dirty="0" smtClean="0"/>
              <a:t>A popular way to generate ideas is with a brainstorm. Arrange a meeting with at least four people to start off. Try to come up with as many phrases or word associations as you can — no limits, no rules! Bring in a couple individuals from other teams. People with outside experience contribute valuable ideas by looking at the problem through an alternative lens. The ideate phase focuses on free thinking and unconventional approaches. </a:t>
            </a:r>
            <a:endParaRPr lang="en-US" dirty="0" smtClean="0"/>
          </a:p>
          <a:p>
            <a:pPr>
              <a:buNone/>
            </a:pPr>
            <a:r>
              <a:rPr lang="en-US" b="1" dirty="0" smtClean="0"/>
              <a:t>4. Prototype</a:t>
            </a:r>
            <a:endParaRPr lang="en-US" b="1" dirty="0" smtClean="0"/>
          </a:p>
          <a:p>
            <a:pPr lvl="1"/>
            <a:r>
              <a:rPr lang="en-US" dirty="0" smtClean="0"/>
              <a:t>Using the best ideas from the ideate phase, you can now produce several basic iterations of your problem solving product. Early stages of the prototype phase are generally where user testing allows designers to identify kinks or missing elements of their designs. This stage focuses on experimenting by creating multiple approaches to solving the problem.</a:t>
            </a:r>
            <a:endParaRPr lang="en-US" dirty="0" smtClean="0"/>
          </a:p>
          <a:p>
            <a:endParaRPr 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5-phase version</a:t>
            </a:r>
            <a:endParaRPr lang="en-US" dirty="0"/>
          </a:p>
        </p:txBody>
      </p:sp>
      <p:sp>
        <p:nvSpPr>
          <p:cNvPr id="3" name="Content Placeholder 2"/>
          <p:cNvSpPr>
            <a:spLocks noGrp="1"/>
          </p:cNvSpPr>
          <p:nvPr>
            <p:ph idx="1"/>
          </p:nvPr>
        </p:nvSpPr>
        <p:spPr/>
        <p:txBody>
          <a:bodyPr>
            <a:normAutofit/>
          </a:bodyPr>
          <a:lstStyle/>
          <a:p>
            <a:pPr>
              <a:buNone/>
            </a:pPr>
            <a:r>
              <a:rPr lang="en-US" b="1" dirty="0" smtClean="0"/>
              <a:t>5. Test</a:t>
            </a:r>
            <a:endParaRPr lang="en-US" b="1" dirty="0" smtClean="0"/>
          </a:p>
          <a:p>
            <a:pPr lvl="1"/>
            <a:r>
              <a:rPr lang="en-US" dirty="0" smtClean="0"/>
              <a:t>The final stage of the design thinking process, designers now combine the best solutions from the prototype phase into one complete product. This phase involves the most user-testing.</a:t>
            </a:r>
            <a:endParaRPr lang="en-US" dirty="0" smtClean="0"/>
          </a:p>
          <a:p>
            <a:pPr lvl="1"/>
            <a:r>
              <a:rPr lang="en-US" dirty="0" smtClean="0"/>
              <a:t>However, the </a:t>
            </a:r>
            <a:r>
              <a:rPr lang="en-US" i="1" dirty="0" smtClean="0"/>
              <a:t>design thinking phases are not linear</a:t>
            </a:r>
            <a:r>
              <a:rPr lang="en-US" dirty="0" smtClean="0"/>
              <a:t> and the test phase is not a strict ending point. Often, testing the final product surfaces new problems and is followed by another define phase, or redirects designers to the empathy phase to work on building a deeper understanding of the user. Even if designers do not need to back track to different phases, the test phase focuses on fine-tuning the product to create the best possible solution. </a:t>
            </a:r>
            <a:endParaRPr lang="en-US" dirty="0" smtClean="0"/>
          </a:p>
          <a:p>
            <a:endParaRPr lang="en-US"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16613</Words>
  <Application>WPS Presentation</Application>
  <PresentationFormat>Widescreen</PresentationFormat>
  <Paragraphs>246</Paragraphs>
  <Slides>52</Slides>
  <Notes>0</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52</vt:i4>
      </vt:variant>
    </vt:vector>
  </HeadingPairs>
  <TitlesOfParts>
    <vt:vector size="60" baseType="lpstr">
      <vt:lpstr>Arial</vt:lpstr>
      <vt:lpstr>SimSun</vt:lpstr>
      <vt:lpstr>Wingdings</vt:lpstr>
      <vt:lpstr>Calibri Light</vt:lpstr>
      <vt:lpstr>Calibri</vt:lpstr>
      <vt:lpstr>Microsoft YaHei</vt:lpstr>
      <vt:lpstr>Arial Unicode MS</vt:lpstr>
      <vt:lpstr>Office Theme</vt:lpstr>
      <vt:lpstr>Ideation &amp; Design Thinking</vt:lpstr>
      <vt:lpstr>What is Design Thinking?</vt:lpstr>
      <vt:lpstr>4-phase version</vt:lpstr>
      <vt:lpstr>4-phase version</vt:lpstr>
      <vt:lpstr>Rules of Design Thinking</vt:lpstr>
      <vt:lpstr>5-phase version</vt:lpstr>
      <vt:lpstr>5-phase version</vt:lpstr>
      <vt:lpstr>5-phase version</vt:lpstr>
      <vt:lpstr>5-phase version</vt:lpstr>
      <vt:lpstr>Summary</vt:lpstr>
      <vt:lpstr>Design Thinking Tools</vt:lpstr>
      <vt:lpstr>Design Thinking Tools</vt:lpstr>
      <vt:lpstr>Design Thinking Tools</vt:lpstr>
      <vt:lpstr>Example Mind-Map</vt:lpstr>
      <vt:lpstr>Design Thinking Tools</vt:lpstr>
      <vt:lpstr>Design Thinking Tools</vt:lpstr>
      <vt:lpstr>Six Thinking Hats</vt:lpstr>
      <vt:lpstr>Po (lateral thinking)</vt:lpstr>
      <vt:lpstr>Po (lateral thinking)</vt:lpstr>
      <vt:lpstr>Ideation</vt:lpstr>
      <vt:lpstr>Sources of Business Ideas</vt:lpstr>
      <vt:lpstr>Idea Evaluation</vt:lpstr>
      <vt:lpstr>Decision Matrix Analysis</vt:lpstr>
      <vt:lpstr>Sample DMA</vt:lpstr>
      <vt:lpstr>Paired comparison analysis</vt:lpstr>
      <vt:lpstr>PCA Example</vt:lpstr>
      <vt:lpstr>5Qs Exercise</vt:lpstr>
      <vt:lpstr>Identify the right problem</vt:lpstr>
      <vt:lpstr>Finding problems to be solved</vt:lpstr>
      <vt:lpstr>What defines a heart-felt problem?</vt:lpstr>
      <vt:lpstr>What defines a heart-felt problem?</vt:lpstr>
      <vt:lpstr>What defines a heart-felt problem?</vt:lpstr>
      <vt:lpstr>Five characteristics of heart-felt problems</vt:lpstr>
      <vt:lpstr>Heart-felt problems</vt:lpstr>
      <vt:lpstr>Identify if a heart-felt problem is worth solving?</vt:lpstr>
      <vt:lpstr>Identify if a heart-felt problem is worth solving?</vt:lpstr>
      <vt:lpstr>Identify if a heart-felt problem is worth solving?</vt:lpstr>
      <vt:lpstr>Example</vt:lpstr>
      <vt:lpstr>GOOTB</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WPS Presentation</dc:title>
  <dc:creator>SAMShaikh</dc:creator>
  <cp:lastModifiedBy>SAMShaikh</cp:lastModifiedBy>
  <cp:revision>4</cp:revision>
  <dcterms:created xsi:type="dcterms:W3CDTF">2023-09-22T10:56:00Z</dcterms:created>
  <dcterms:modified xsi:type="dcterms:W3CDTF">2023-11-29T11:04:30Z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01DE19E523FE4DBF94C4702551E1387F_12</vt:lpwstr>
  </property>
  <property fmtid="{D5CDD505-2E9C-101B-9397-08002B2CF9AE}" pid="3" name="KSOProductBuildVer">
    <vt:lpwstr>1033-12.2.0.13306</vt:lpwstr>
  </property>
</Properties>
</file>